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  <p:sldMasterId id="2147483922" r:id="rId2"/>
  </p:sldMasterIdLst>
  <p:notesMasterIdLst>
    <p:notesMasterId r:id="rId23"/>
  </p:notesMasterIdLst>
  <p:handoutMasterIdLst>
    <p:handoutMasterId r:id="rId24"/>
  </p:handoutMasterIdLst>
  <p:sldIdLst>
    <p:sldId id="366" r:id="rId3"/>
    <p:sldId id="363" r:id="rId4"/>
    <p:sldId id="386" r:id="rId5"/>
    <p:sldId id="409" r:id="rId6"/>
    <p:sldId id="399" r:id="rId7"/>
    <p:sldId id="408" r:id="rId8"/>
    <p:sldId id="411" r:id="rId9"/>
    <p:sldId id="398" r:id="rId10"/>
    <p:sldId id="395" r:id="rId11"/>
    <p:sldId id="405" r:id="rId12"/>
    <p:sldId id="406" r:id="rId13"/>
    <p:sldId id="412" r:id="rId14"/>
    <p:sldId id="410" r:id="rId15"/>
    <p:sldId id="400" r:id="rId16"/>
    <p:sldId id="396" r:id="rId17"/>
    <p:sldId id="403" r:id="rId18"/>
    <p:sldId id="404" r:id="rId19"/>
    <p:sldId id="402" r:id="rId20"/>
    <p:sldId id="397" r:id="rId21"/>
    <p:sldId id="401" r:id="rId22"/>
  </p:sldIdLst>
  <p:sldSz cx="9144000" cy="5143500" type="screen16x9"/>
  <p:notesSz cx="7010400" cy="92964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095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191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286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382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5478" algn="l" defTabSz="457095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2573" algn="l" defTabSz="457095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199668" algn="l" defTabSz="457095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6764" algn="l" defTabSz="457095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same Mish" initials="SM" lastIdx="58" clrIdx="0"/>
  <p:cmAuthor id="1" name="Serebral 360" initials="" lastIdx="0" clrIdx="1"/>
  <p:cmAuthor id="2" name="Elizabeth Funk" initials="EF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E48"/>
    <a:srgbClr val="F58220"/>
    <a:srgbClr val="000000"/>
    <a:srgbClr val="D5D6E5"/>
    <a:srgbClr val="1BA2DD"/>
    <a:srgbClr val="8C70C9"/>
    <a:srgbClr val="5A54A4"/>
    <a:srgbClr val="1E6FB4"/>
    <a:srgbClr val="D47527"/>
    <a:srgbClr val="1BA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1" autoAdjust="0"/>
    <p:restoredTop sz="93461" autoAdjust="0"/>
  </p:normalViewPr>
  <p:slideViewPr>
    <p:cSldViewPr snapToGrid="0">
      <p:cViewPr>
        <p:scale>
          <a:sx n="100" d="100"/>
          <a:sy n="100" d="100"/>
        </p:scale>
        <p:origin x="-1140" y="-3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fld id="{B3E9587B-FC1C-9943-BE5D-F80E42BBE3B8}" type="datetimeFigureOut">
              <a:rPr lang="en-US"/>
              <a:pPr>
                <a:defRPr/>
              </a:pPr>
              <a:t>8/14/2019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fld id="{DF31553E-DF79-D648-A3A0-783B2E069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93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fld id="{013B1779-C3E4-D848-98B4-C950F7E9F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035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ＭＳ Ｐゴシック" pitchFamily="-109" charset="-128"/>
      </a:defRPr>
    </a:lvl1pPr>
    <a:lvl2pPr marL="45709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2pPr>
    <a:lvl3pPr marL="91419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3pPr>
    <a:lvl4pPr marL="137128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4pPr>
    <a:lvl5pPr marL="182838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5pPr>
    <a:lvl6pPr marL="2285478" algn="l" defTabSz="9141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73" algn="l" defTabSz="9141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68" algn="l" defTabSz="9141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64" algn="l" defTabSz="9141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3B1779-C3E4-D848-98B4-C950F7E9F94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05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3B1779-C3E4-D848-98B4-C950F7E9F94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05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3B1779-C3E4-D848-98B4-C950F7E9F94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05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3B1779-C3E4-D848-98B4-C950F7E9F94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05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3B1779-C3E4-D848-98B4-C950F7E9F94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05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3B1779-C3E4-D848-98B4-C950F7E9F94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05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3B1779-C3E4-D848-98B4-C950F7E9F94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05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3B1779-C3E4-D848-98B4-C950F7E9F94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05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3B1779-C3E4-D848-98B4-C950F7E9F94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05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3B1779-C3E4-D848-98B4-C950F7E9F94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05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3B1779-C3E4-D848-98B4-C950F7E9F94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05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3B1779-C3E4-D848-98B4-C950F7E9F94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05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3B1779-C3E4-D848-98B4-C950F7E9F94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05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3B1779-C3E4-D848-98B4-C950F7E9F94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05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0" y="2084961"/>
            <a:ext cx="9144000" cy="457200"/>
          </a:xfrm>
        </p:spPr>
        <p:txBody>
          <a:bodyPr/>
          <a:lstStyle>
            <a:lvl1pPr algn="ctr">
              <a:defRPr sz="66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Master 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674469"/>
            <a:ext cx="7696200" cy="685800"/>
          </a:xfrm>
        </p:spPr>
        <p:txBody>
          <a:bodyPr/>
          <a:lstStyle>
            <a:lvl1pPr marL="0" indent="0" algn="ctr">
              <a:buFontTx/>
              <a:buNone/>
              <a:defRPr sz="1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</a:t>
            </a:r>
            <a:endParaRPr lang="en-US" dirty="0"/>
          </a:p>
        </p:txBody>
      </p:sp>
      <p:sp>
        <p:nvSpPr>
          <p:cNvPr id="6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62000" y="3818019"/>
            <a:ext cx="1905000" cy="342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bg1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TextBox 16"/>
          <p:cNvSpPr txBox="1">
            <a:spLocks noChangeArrowheads="1"/>
          </p:cNvSpPr>
          <p:nvPr userDrawn="1"/>
        </p:nvSpPr>
        <p:spPr bwMode="auto">
          <a:xfrm>
            <a:off x="76200" y="4960145"/>
            <a:ext cx="2860626" cy="46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9" tIns="45710" rIns="91419" bIns="4571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l" defTabSz="9141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rgbClr val="FFFFFF"/>
                </a:solidFill>
                <a:latin typeface="Calibri" charset="0"/>
                <a:cs typeface="Calibri" charset="0"/>
              </a:rPr>
              <a:t>© 2015 Marketo, Inc. Marketo Proprietary and Confidential</a:t>
            </a:r>
          </a:p>
          <a:p>
            <a:pPr eaLnBrk="1" hangingPunct="1">
              <a:defRPr/>
            </a:pPr>
            <a:r>
              <a:rPr lang="en-US" sz="800" dirty="0" smtClean="0">
                <a:solidFill>
                  <a:srgbClr val="FFFFFF"/>
                </a:solidFill>
                <a:latin typeface="Calibri" charset="0"/>
                <a:cs typeface="Calibri" charset="0"/>
              </a:rPr>
              <a:t> </a:t>
            </a:r>
          </a:p>
          <a:p>
            <a:pPr eaLnBrk="1" hangingPunct="1">
              <a:defRPr/>
            </a:pPr>
            <a:r>
              <a:rPr lang="en-US" sz="800" dirty="0" smtClean="0">
                <a:solidFill>
                  <a:srgbClr val="FFFFFF"/>
                </a:solidFill>
                <a:latin typeface="Calibri" charset="0"/>
                <a:cs typeface="Calibri" charset="0"/>
              </a:rPr>
              <a:t> </a:t>
            </a: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1"/>
            <a:ext cx="9144000" cy="57150"/>
          </a:xfrm>
          <a:prstGeom prst="rect">
            <a:avLst/>
          </a:prstGeom>
          <a:solidFill>
            <a:srgbClr val="716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>
              <a:cs typeface="+mn-cs"/>
            </a:endParaRPr>
          </a:p>
        </p:txBody>
      </p:sp>
      <p:pic>
        <p:nvPicPr>
          <p:cNvPr id="11" name="Picture 8" descr="logo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0525" y="4597197"/>
            <a:ext cx="1009650" cy="45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 userDrawn="1"/>
        </p:nvSpPr>
        <p:spPr bwMode="auto">
          <a:xfrm>
            <a:off x="4150642" y="4938828"/>
            <a:ext cx="8382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800" b="0" i="0" dirty="0" smtClean="0">
                <a:solidFill>
                  <a:srgbClr val="716FB3"/>
                </a:solidFill>
                <a:latin typeface="+mn-lt"/>
                <a:cs typeface="Marketo Sans Regular"/>
              </a:rPr>
              <a:t>Page </a:t>
            </a:r>
            <a:fld id="{63D4AF20-5529-064F-A528-2B9F8FF422FD}" type="slidenum">
              <a:rPr lang="en-US" sz="800" b="0" i="0" smtClean="0">
                <a:solidFill>
                  <a:srgbClr val="716FB3"/>
                </a:solidFill>
                <a:latin typeface="+mn-lt"/>
                <a:cs typeface="Marketo Sans Regular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en-US" sz="800" b="0" i="0" dirty="0" smtClean="0">
              <a:solidFill>
                <a:srgbClr val="716FB3"/>
              </a:solidFill>
              <a:latin typeface="+mn-lt"/>
              <a:cs typeface="Marketo Sans Regular"/>
            </a:endParaRPr>
          </a:p>
        </p:txBody>
      </p:sp>
      <p:sp>
        <p:nvSpPr>
          <p:cNvPr id="14" name="TextBox 9"/>
          <p:cNvSpPr txBox="1">
            <a:spLocks noChangeArrowheads="1"/>
          </p:cNvSpPr>
          <p:nvPr userDrawn="1"/>
        </p:nvSpPr>
        <p:spPr bwMode="auto">
          <a:xfrm>
            <a:off x="16933" y="4938828"/>
            <a:ext cx="36830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dirty="0" smtClean="0">
                <a:solidFill>
                  <a:srgbClr val="716FB3"/>
                </a:solidFill>
                <a:latin typeface="+mn-lt"/>
                <a:cs typeface="Marketo Sans Regular"/>
              </a:rPr>
              <a:t>Marketo Proprietary and Confidential  |  © Marketo, Inc.</a:t>
            </a:r>
            <a:r>
              <a:rPr lang="en-US" sz="800" b="0" i="0" baseline="0" dirty="0" smtClean="0">
                <a:solidFill>
                  <a:srgbClr val="716FB3"/>
                </a:solidFill>
                <a:latin typeface="+mn-lt"/>
                <a:cs typeface="Marketo Sans Regular"/>
              </a:rPr>
              <a:t>  </a:t>
            </a:r>
            <a:fld id="{52E07033-2921-4609-A424-F3A2E08FA98A}" type="datetime1">
              <a:rPr lang="en-US" sz="800" b="0" i="0" baseline="0" smtClean="0">
                <a:solidFill>
                  <a:srgbClr val="716FB3"/>
                </a:solidFill>
                <a:latin typeface="+mn-lt"/>
                <a:cs typeface="Marketo Sans Regular"/>
              </a:rPr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8/14/2019</a:t>
            </a:fld>
            <a:endParaRPr lang="en-US" sz="800" b="0" i="0" dirty="0" smtClean="0">
              <a:solidFill>
                <a:srgbClr val="716FB3"/>
              </a:solidFill>
              <a:latin typeface="+mn-lt"/>
              <a:cs typeface="Marketo Sans Regular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334" y="312296"/>
            <a:ext cx="1731851" cy="67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1638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8" grpId="1"/>
      <p:bldP spid="4099" grpId="0" build="p">
        <p:tmplLst>
          <p:tmpl lvl="1">
            <p:tnLst>
              <p:par>
                <p:cTn presetID="2" presetClass="entr" presetSubtype="4" accel="50000" decel="5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99" grpId="1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3000"/>
                  </p:stCondLst>
                  <p:childTnLst>
                    <p:animEffect transition="out" filter="fade">
                      <p:cBhvr>
                        <p:cTn dur="2000"/>
                        <p:tgtEl>
                          <p:spTgt spid="4099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1999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6"/>
          <p:cNvSpPr txBox="1">
            <a:spLocks noChangeArrowheads="1"/>
          </p:cNvSpPr>
          <p:nvPr userDrawn="1"/>
        </p:nvSpPr>
        <p:spPr bwMode="auto">
          <a:xfrm>
            <a:off x="76200" y="4960145"/>
            <a:ext cx="2860626" cy="33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9" tIns="45710" rIns="91419" bIns="4571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l" defTabSz="9141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rgbClr val="FFFFFF"/>
                </a:solidFill>
                <a:latin typeface="Calibri" charset="0"/>
                <a:cs typeface="Calibri" charset="0"/>
              </a:rPr>
              <a:t>© 2015 Marketo, Inc. Marketo Proprietary and Confidential</a:t>
            </a:r>
          </a:p>
          <a:p>
            <a:pPr eaLnBrk="1" hangingPunct="1">
              <a:defRPr/>
            </a:pPr>
            <a:r>
              <a:rPr lang="en-US" sz="800" dirty="0" smtClean="0">
                <a:solidFill>
                  <a:srgbClr val="FFFFFF"/>
                </a:solidFill>
                <a:latin typeface="Calibri" charset="0"/>
                <a:cs typeface="Calibri" charset="0"/>
              </a:rPr>
              <a:t> </a:t>
            </a: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1"/>
            <a:ext cx="9144000" cy="57150"/>
          </a:xfrm>
          <a:prstGeom prst="rect">
            <a:avLst/>
          </a:prstGeom>
          <a:solidFill>
            <a:srgbClr val="716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 rot="13560000">
            <a:off x="10112447" y="325650"/>
            <a:ext cx="184624" cy="461645"/>
          </a:xfrm>
          <a:prstGeom prst="rect">
            <a:avLst/>
          </a:prstGeom>
          <a:noFill/>
        </p:spPr>
        <p:txBody>
          <a:bodyPr wrap="none" lIns="91419" tIns="45710" rIns="91419" bIns="45710" rtlCol="0">
            <a:spAutoFit/>
          </a:bodyPr>
          <a:lstStyle/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12542" y="4644061"/>
            <a:ext cx="959049" cy="37528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/>
          <a:lstStyle>
            <a:lvl1pPr>
              <a:defRPr>
                <a:solidFill>
                  <a:srgbClr val="8C70C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51638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acbook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62" t="16881" b="24579"/>
          <a:stretch/>
        </p:blipFill>
        <p:spPr>
          <a:xfrm>
            <a:off x="-447466" y="530736"/>
            <a:ext cx="7270201" cy="4295262"/>
          </a:xfrm>
          <a:prstGeom prst="rect">
            <a:avLst/>
          </a:prstGeom>
          <a:effectLst/>
        </p:spPr>
      </p:pic>
      <p:sp>
        <p:nvSpPr>
          <p:cNvPr id="9" name="TextBox 16"/>
          <p:cNvSpPr txBox="1">
            <a:spLocks noChangeArrowheads="1"/>
          </p:cNvSpPr>
          <p:nvPr userDrawn="1"/>
        </p:nvSpPr>
        <p:spPr bwMode="auto">
          <a:xfrm>
            <a:off x="76200" y="4960145"/>
            <a:ext cx="2860626" cy="33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9" tIns="45710" rIns="91419" bIns="4571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l" defTabSz="9141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rgbClr val="FFFFFF"/>
                </a:solidFill>
                <a:latin typeface="Calibri" charset="0"/>
                <a:cs typeface="Calibri" charset="0"/>
              </a:rPr>
              <a:t>© 2015 Marketo, Inc. Marketo Proprietary and Confidential</a:t>
            </a:r>
          </a:p>
          <a:p>
            <a:pPr eaLnBrk="1" hangingPunct="1">
              <a:defRPr/>
            </a:pPr>
            <a:r>
              <a:rPr lang="en-US" sz="800" dirty="0" smtClean="0">
                <a:solidFill>
                  <a:srgbClr val="FFFFFF"/>
                </a:solidFill>
                <a:latin typeface="Calibri" charset="0"/>
                <a:cs typeface="Calibri" charset="0"/>
              </a:rPr>
              <a:t> </a:t>
            </a: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1"/>
            <a:ext cx="9144000" cy="57150"/>
          </a:xfrm>
          <a:prstGeom prst="rect">
            <a:avLst/>
          </a:prstGeom>
          <a:solidFill>
            <a:srgbClr val="716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 rot="13560000">
            <a:off x="10112447" y="325650"/>
            <a:ext cx="184624" cy="461645"/>
          </a:xfrm>
          <a:prstGeom prst="rect">
            <a:avLst/>
          </a:prstGeom>
          <a:noFill/>
        </p:spPr>
        <p:txBody>
          <a:bodyPr wrap="none" lIns="91419" tIns="45710" rIns="91419" bIns="45710" rtlCol="0">
            <a:spAutoFit/>
          </a:bodyPr>
          <a:lstStyle/>
          <a:p>
            <a:endParaRPr lang="en-US" dirty="0"/>
          </a:p>
        </p:txBody>
      </p:sp>
      <p:sp>
        <p:nvSpPr>
          <p:cNvPr id="12" name="Text Box 8"/>
          <p:cNvSpPr txBox="1">
            <a:spLocks noChangeArrowheads="1"/>
          </p:cNvSpPr>
          <p:nvPr userDrawn="1"/>
        </p:nvSpPr>
        <p:spPr bwMode="auto">
          <a:xfrm>
            <a:off x="4150642" y="4881098"/>
            <a:ext cx="8382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800" b="0" i="0" dirty="0" smtClean="0">
                <a:solidFill>
                  <a:srgbClr val="716FB3"/>
                </a:solidFill>
                <a:latin typeface="+mn-lt"/>
                <a:cs typeface="Marketo Sans Regular"/>
              </a:rPr>
              <a:t>Page </a:t>
            </a:r>
            <a:fld id="{63D4AF20-5529-064F-A528-2B9F8FF422FD}" type="slidenum">
              <a:rPr lang="en-US" sz="800" b="0" i="0" smtClean="0">
                <a:solidFill>
                  <a:srgbClr val="716FB3"/>
                </a:solidFill>
                <a:latin typeface="+mn-lt"/>
                <a:cs typeface="Marketo Sans Regular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en-US" sz="800" b="0" i="0" dirty="0" smtClean="0">
              <a:solidFill>
                <a:srgbClr val="716FB3"/>
              </a:solidFill>
              <a:latin typeface="+mn-lt"/>
              <a:cs typeface="Marketo Sans Regular"/>
            </a:endParaRPr>
          </a:p>
        </p:txBody>
      </p:sp>
      <p:sp>
        <p:nvSpPr>
          <p:cNvPr id="13" name="TextBox 9"/>
          <p:cNvSpPr txBox="1">
            <a:spLocks noChangeArrowheads="1"/>
          </p:cNvSpPr>
          <p:nvPr userDrawn="1"/>
        </p:nvSpPr>
        <p:spPr bwMode="auto">
          <a:xfrm>
            <a:off x="16933" y="4881098"/>
            <a:ext cx="36830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dirty="0" smtClean="0">
                <a:solidFill>
                  <a:srgbClr val="716FB3"/>
                </a:solidFill>
                <a:latin typeface="+mn-lt"/>
                <a:cs typeface="Marketo Sans Regular"/>
              </a:rPr>
              <a:t>Marketo Proprietary and Confidential  |  © Marketo, Inc.</a:t>
            </a:r>
            <a:r>
              <a:rPr lang="en-US" sz="800" b="0" i="0" baseline="0" dirty="0" smtClean="0">
                <a:solidFill>
                  <a:srgbClr val="716FB3"/>
                </a:solidFill>
                <a:latin typeface="+mn-lt"/>
                <a:cs typeface="Marketo Sans Regular"/>
              </a:rPr>
              <a:t>  </a:t>
            </a:r>
            <a:fld id="{52E07033-2921-4609-A424-F3A2E08FA98A}" type="datetime1">
              <a:rPr lang="en-US" sz="800" b="0" i="0" baseline="0" smtClean="0">
                <a:solidFill>
                  <a:srgbClr val="716FB3"/>
                </a:solidFill>
                <a:latin typeface="+mn-lt"/>
                <a:cs typeface="Marketo Sans Regular"/>
              </a:rPr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8/14/2019</a:t>
            </a:fld>
            <a:endParaRPr lang="en-US" sz="800" b="0" i="0" dirty="0" smtClean="0">
              <a:solidFill>
                <a:srgbClr val="716FB3"/>
              </a:solidFill>
              <a:latin typeface="+mn-lt"/>
              <a:cs typeface="Marketo Sans Regular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12542" y="4644061"/>
            <a:ext cx="959049" cy="37528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/>
          <a:lstStyle>
            <a:lvl1pPr>
              <a:defRPr>
                <a:solidFill>
                  <a:srgbClr val="8C70C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9690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 userDrawn="1"/>
        </p:nvSpPr>
        <p:spPr bwMode="auto">
          <a:xfrm>
            <a:off x="0" y="1553801"/>
            <a:ext cx="9144000" cy="3594735"/>
          </a:xfrm>
          <a:prstGeom prst="rect">
            <a:avLst/>
          </a:prstGeom>
          <a:solidFill>
            <a:srgbClr val="8C70C9"/>
          </a:solidFill>
          <a:ln>
            <a:noFill/>
          </a:ln>
          <a:extLst/>
        </p:spPr>
        <p:txBody>
          <a:bodyPr/>
          <a:lstStyle/>
          <a:p>
            <a:pPr eaLnBrk="0" hangingPunct="0"/>
            <a:endParaRPr lang="en-US">
              <a:solidFill>
                <a:srgbClr val="755AA0"/>
              </a:solidFill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823867"/>
            <a:ext cx="7696200" cy="3429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solidFill>
                  <a:schemeClr val="bg1"/>
                </a:solidFill>
                <a:effectLst/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215199"/>
            <a:ext cx="7696200" cy="514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62000" y="3951687"/>
            <a:ext cx="2628900" cy="257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MS PGothic" pitchFamily="34" charset="-128"/>
                <a:cs typeface="Marketo Sans Light"/>
              </a:defRPr>
            </a:lvl1pPr>
          </a:lstStyle>
          <a:p>
            <a:pPr>
              <a:defRPr/>
            </a:pPr>
            <a:r>
              <a:rPr lang="en-US"/>
              <a:t>Month Day, Year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34" y="312296"/>
            <a:ext cx="1731851" cy="67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9554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8C70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714500"/>
            <a:ext cx="7696200" cy="457200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171701"/>
            <a:ext cx="7696200" cy="6858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62000" y="3143251"/>
            <a:ext cx="1905000" cy="342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bg1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2" name="Picture 11" descr="Marketo.Logo.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0969" y="4626127"/>
            <a:ext cx="1046581" cy="43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0974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714500"/>
            <a:ext cx="7696200" cy="457200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171701"/>
            <a:ext cx="7696200" cy="6858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62000" y="3143251"/>
            <a:ext cx="1905000" cy="342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bg1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76200" y="4960145"/>
            <a:ext cx="2860626" cy="46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9" tIns="45710" rIns="91419" bIns="4571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l" defTabSz="9141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rgbClr val="FFFFFF"/>
                </a:solidFill>
                <a:latin typeface="Calibri" charset="0"/>
                <a:cs typeface="Calibri" charset="0"/>
              </a:rPr>
              <a:t>© 2015 Marketo, Inc. Marketo Proprietary and Confidential</a:t>
            </a:r>
          </a:p>
          <a:p>
            <a:pPr eaLnBrk="1" hangingPunct="1">
              <a:defRPr/>
            </a:pPr>
            <a:r>
              <a:rPr lang="en-US" sz="800" dirty="0" smtClean="0">
                <a:solidFill>
                  <a:srgbClr val="FFFFFF"/>
                </a:solidFill>
                <a:latin typeface="Calibri" charset="0"/>
                <a:cs typeface="Calibri" charset="0"/>
              </a:rPr>
              <a:t> </a:t>
            </a:r>
          </a:p>
          <a:p>
            <a:pPr eaLnBrk="1" hangingPunct="1">
              <a:defRPr/>
            </a:pPr>
            <a:r>
              <a:rPr lang="en-US" sz="800" dirty="0" smtClean="0">
                <a:solidFill>
                  <a:srgbClr val="FFFFFF"/>
                </a:solidFill>
                <a:latin typeface="Calibri" charset="0"/>
                <a:cs typeface="Calibri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51278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auto">
          <a:xfrm>
            <a:off x="0" y="57151"/>
            <a:ext cx="9144000" cy="47434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dist="25400" dir="16200000" algn="tl" rotWithShape="0">
              <a:srgbClr val="000000">
                <a:alpha val="30000"/>
              </a:srgbClr>
            </a:outerShdw>
          </a:effectLst>
        </p:spPr>
        <p:txBody>
          <a:bodyPr lIns="91419" tIns="45710" rIns="91419" bIns="45710"/>
          <a:lstStyle/>
          <a:p>
            <a:pPr eaLnBrk="0" hangingPunct="0">
              <a:defRPr/>
            </a:pPr>
            <a:endParaRPr lang="en-US" dirty="0"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0" y="4800600"/>
            <a:ext cx="9144000" cy="342900"/>
          </a:xfrm>
          <a:prstGeom prst="rect">
            <a:avLst/>
          </a:prstGeom>
          <a:gradFill flip="none" rotWithShape="1">
            <a:gsLst>
              <a:gs pos="100000">
                <a:srgbClr val="FFFFFF"/>
              </a:gs>
              <a:gs pos="30000">
                <a:schemeClr val="accent5">
                  <a:lumMod val="60000"/>
                  <a:lumOff val="40000"/>
                </a:schemeClr>
              </a:gs>
            </a:gsLst>
            <a:lin ang="16200000" scaled="0"/>
            <a:tileRect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2700" dir="16200000" algn="tl" rotWithShape="0">
              <a:schemeClr val="tx1">
                <a:lumMod val="75000"/>
                <a:lumOff val="25000"/>
                <a:alpha val="35000"/>
              </a:schemeClr>
            </a:outerShdw>
          </a:effectLst>
        </p:spPr>
        <p:txBody>
          <a:bodyPr lIns="91419" tIns="45710" rIns="91419" bIns="45710"/>
          <a:lstStyle/>
          <a:p>
            <a:pPr eaLnBrk="0" hangingPunct="0">
              <a:defRPr/>
            </a:pPr>
            <a:endParaRPr lang="en-US"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71450"/>
            <a:ext cx="8610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85850"/>
            <a:ext cx="86106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76200" y="4845844"/>
            <a:ext cx="838200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10" rIns="91419" bIns="4571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smtClean="0">
                <a:solidFill>
                  <a:srgbClr val="4D4B8E"/>
                </a:solidFill>
                <a:latin typeface="Calibri" charset="0"/>
                <a:cs typeface="Calibri" charset="0"/>
              </a:rPr>
              <a:t>Page </a:t>
            </a:r>
            <a:fld id="{63D4AF20-5529-064F-A528-2B9F8FF422FD}" type="slidenum">
              <a:rPr lang="en-US" sz="800" smtClean="0">
                <a:solidFill>
                  <a:srgbClr val="4D4B8E"/>
                </a:solidFill>
                <a:latin typeface="Calibri" charset="0"/>
                <a:cs typeface="Calibri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sz="800" smtClean="0">
              <a:solidFill>
                <a:srgbClr val="4D4B8E"/>
              </a:solidFill>
              <a:latin typeface="Calibri" charset="0"/>
              <a:cs typeface="Calibri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48006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2" name="TextBox 16"/>
          <p:cNvSpPr txBox="1">
            <a:spLocks noChangeArrowheads="1"/>
          </p:cNvSpPr>
          <p:nvPr/>
        </p:nvSpPr>
        <p:spPr bwMode="auto">
          <a:xfrm>
            <a:off x="76200" y="4960144"/>
            <a:ext cx="2286000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10" rIns="91419" bIns="4571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dirty="0" smtClean="0">
                <a:solidFill>
                  <a:srgbClr val="8E8E8E"/>
                </a:solidFill>
                <a:latin typeface="Calibri" charset="0"/>
                <a:cs typeface="Calibri" charset="0"/>
              </a:rPr>
              <a:t>© 2013 Marketo, Inc. </a:t>
            </a:r>
          </a:p>
        </p:txBody>
      </p:sp>
      <p:pic>
        <p:nvPicPr>
          <p:cNvPr id="1033" name="Picture 23" descr="Marketo.Logo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800" y="4864896"/>
            <a:ext cx="685800" cy="25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Box 9"/>
          <p:cNvSpPr txBox="1">
            <a:spLocks noChangeArrowheads="1"/>
          </p:cNvSpPr>
          <p:nvPr/>
        </p:nvSpPr>
        <p:spPr bwMode="auto">
          <a:xfrm>
            <a:off x="3505200" y="4960144"/>
            <a:ext cx="2057400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10" rIns="91419" bIns="4571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 smtClean="0">
                <a:solidFill>
                  <a:srgbClr val="8E8E8E"/>
                </a:solidFill>
                <a:latin typeface="Calibri" charset="0"/>
                <a:cs typeface="Calibri" charset="0"/>
              </a:rPr>
              <a:t>Marketo Proprietary and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20" r:id="rId2"/>
    <p:sldLayoutId id="2147483928" r:id="rId3"/>
    <p:sldLayoutId id="2147483921" r:id="rId4"/>
    <p:sldLayoutId id="2147483915" r:id="rId5"/>
  </p:sldLayoutIdLst>
  <p:transition spd="slow" advClick="0" advTm="0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55AA0"/>
          </a:solidFill>
          <a:latin typeface="+mj-lt"/>
          <a:ea typeface="ＭＳ Ｐゴシック" pitchFamily="-106" charset="-128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6FB3"/>
          </a:solidFill>
          <a:latin typeface="Trebuchet MS" pitchFamily="34" charset="0"/>
          <a:ea typeface="ＭＳ Ｐゴシック" pitchFamily="-106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6FB3"/>
          </a:solidFill>
          <a:latin typeface="Trebuchet MS" pitchFamily="34" charset="0"/>
          <a:ea typeface="ＭＳ Ｐゴシック" pitchFamily="-106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6FB3"/>
          </a:solidFill>
          <a:latin typeface="Trebuchet MS" pitchFamily="34" charset="0"/>
          <a:ea typeface="ＭＳ Ｐゴシック" pitchFamily="-106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6FB3"/>
          </a:solidFill>
          <a:latin typeface="Trebuchet MS" pitchFamily="34" charset="0"/>
          <a:ea typeface="ＭＳ Ｐゴシック" pitchFamily="-106" charset="-128"/>
          <a:cs typeface="ＭＳ Ｐゴシック"/>
        </a:defRPr>
      </a:lvl5pPr>
      <a:lvl6pPr marL="457095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6FB3"/>
          </a:solidFill>
          <a:latin typeface="Trebuchet MS" pitchFamily="34" charset="0"/>
          <a:ea typeface="MS PGothic" pitchFamily="34" charset="-128"/>
        </a:defRPr>
      </a:lvl6pPr>
      <a:lvl7pPr marL="914191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6FB3"/>
          </a:solidFill>
          <a:latin typeface="Trebuchet MS" pitchFamily="34" charset="0"/>
          <a:ea typeface="MS PGothic" pitchFamily="34" charset="-128"/>
        </a:defRPr>
      </a:lvl7pPr>
      <a:lvl8pPr marL="1371286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6FB3"/>
          </a:solidFill>
          <a:latin typeface="Trebuchet MS" pitchFamily="34" charset="0"/>
          <a:ea typeface="MS PGothic" pitchFamily="34" charset="-128"/>
        </a:defRPr>
      </a:lvl8pPr>
      <a:lvl9pPr marL="1828382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6FB3"/>
          </a:solidFill>
          <a:latin typeface="Trebuchet MS" pitchFamily="34" charset="0"/>
          <a:ea typeface="MS PGothic" pitchFamily="34" charset="-128"/>
        </a:defRPr>
      </a:lvl9pPr>
    </p:titleStyle>
    <p:bodyStyle>
      <a:lvl1pPr marL="457095" indent="-45709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2800">
          <a:solidFill>
            <a:srgbClr val="1D1D1D"/>
          </a:solidFill>
          <a:latin typeface="Calibri" pitchFamily="34" charset="0"/>
          <a:ea typeface="ＭＳ Ｐゴシック" pitchFamily="-106" charset="-128"/>
          <a:cs typeface="ＭＳ Ｐゴシック"/>
        </a:defRPr>
      </a:lvl1pPr>
      <a:lvl2pPr marL="799917" indent="-342822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400">
          <a:solidFill>
            <a:srgbClr val="1D1D1D"/>
          </a:solidFill>
          <a:latin typeface="Calibri" pitchFamily="34" charset="0"/>
          <a:ea typeface="ＭＳ Ｐゴシック" pitchFamily="-106" charset="-128"/>
          <a:cs typeface="ＭＳ Ｐゴシック"/>
        </a:defRPr>
      </a:lvl2pPr>
      <a:lvl3pPr marL="1142739" indent="-22854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60000"/>
        <a:buFont typeface="Courier New" charset="0"/>
        <a:buChar char="o"/>
        <a:defRPr sz="2400">
          <a:solidFill>
            <a:srgbClr val="1D1D1D"/>
          </a:solidFill>
          <a:latin typeface="Calibri" pitchFamily="34" charset="0"/>
          <a:ea typeface="ＭＳ Ｐゴシック" pitchFamily="-106" charset="-128"/>
          <a:cs typeface="ＭＳ Ｐゴシック"/>
        </a:defRPr>
      </a:lvl3pPr>
      <a:lvl4pPr marL="1599834" indent="-22854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50000"/>
        <a:buFont typeface="Wingdings" charset="0"/>
        <a:buChar char=""/>
        <a:defRPr sz="2000">
          <a:solidFill>
            <a:srgbClr val="1D1D1D"/>
          </a:solidFill>
          <a:latin typeface="Calibri" pitchFamily="34" charset="0"/>
          <a:ea typeface="ＭＳ Ｐゴシック" pitchFamily="-106" charset="-128"/>
          <a:cs typeface="ＭＳ Ｐゴシック"/>
        </a:defRPr>
      </a:lvl4pPr>
      <a:lvl5pPr marL="2056930" indent="-22854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50000"/>
        <a:buFont typeface="Wingdings" charset="0"/>
        <a:buChar char="☐"/>
        <a:defRPr sz="2000">
          <a:solidFill>
            <a:srgbClr val="1D1D1D"/>
          </a:solidFill>
          <a:latin typeface="Calibri" pitchFamily="34" charset="0"/>
          <a:ea typeface="ＭＳ Ｐゴシック" pitchFamily="-106" charset="-128"/>
          <a:cs typeface="ＭＳ Ｐゴシック"/>
        </a:defRPr>
      </a:lvl5pPr>
      <a:lvl6pPr marL="2514025" indent="-22854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D1D1D"/>
          </a:solidFill>
          <a:latin typeface="+mn-lt"/>
          <a:ea typeface="+mn-ea"/>
        </a:defRPr>
      </a:lvl6pPr>
      <a:lvl7pPr marL="2971120" indent="-22854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D1D1D"/>
          </a:solidFill>
          <a:latin typeface="+mn-lt"/>
          <a:ea typeface="+mn-ea"/>
        </a:defRPr>
      </a:lvl7pPr>
      <a:lvl8pPr marL="3428216" indent="-22854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D1D1D"/>
          </a:solidFill>
          <a:latin typeface="+mn-lt"/>
          <a:ea typeface="+mn-ea"/>
        </a:defRPr>
      </a:lvl8pPr>
      <a:lvl9pPr marL="3885312" indent="-22854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D1D1D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5" algn="l" defTabSz="914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1" algn="l" defTabSz="914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6" algn="l" defTabSz="914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2" algn="l" defTabSz="914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78" algn="l" defTabSz="914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73" algn="l" defTabSz="914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68" algn="l" defTabSz="914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64" algn="l" defTabSz="914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auto">
          <a:xfrm>
            <a:off x="0" y="57151"/>
            <a:ext cx="9144000" cy="47434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dist="25400" dir="16200000" algn="tl" rotWithShape="0">
              <a:srgbClr val="000000">
                <a:alpha val="30000"/>
              </a:srgbClr>
            </a:outerShdw>
          </a:effectLst>
        </p:spPr>
        <p:txBody>
          <a:bodyPr lIns="91419" tIns="45710" rIns="91419" bIns="45710"/>
          <a:lstStyle/>
          <a:p>
            <a:pPr eaLnBrk="0" hangingPunct="0">
              <a:defRPr/>
            </a:pPr>
            <a:endParaRPr lang="en-US" dirty="0"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0" y="4800600"/>
            <a:ext cx="9144000" cy="342900"/>
          </a:xfrm>
          <a:prstGeom prst="rect">
            <a:avLst/>
          </a:prstGeom>
          <a:gradFill flip="none" rotWithShape="1">
            <a:gsLst>
              <a:gs pos="100000">
                <a:srgbClr val="FFFFFF"/>
              </a:gs>
              <a:gs pos="30000">
                <a:schemeClr val="accent5">
                  <a:lumMod val="60000"/>
                  <a:lumOff val="40000"/>
                </a:schemeClr>
              </a:gs>
            </a:gsLst>
            <a:lin ang="16200000" scaled="0"/>
            <a:tileRect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2700" dir="16200000" algn="tl" rotWithShape="0">
              <a:schemeClr val="tx1">
                <a:lumMod val="75000"/>
                <a:lumOff val="25000"/>
                <a:alpha val="35000"/>
              </a:schemeClr>
            </a:outerShdw>
          </a:effectLst>
        </p:spPr>
        <p:txBody>
          <a:bodyPr lIns="91419" tIns="45710" rIns="91419" bIns="45710"/>
          <a:lstStyle/>
          <a:p>
            <a:pPr eaLnBrk="0" hangingPunct="0">
              <a:defRPr/>
            </a:pPr>
            <a:endParaRPr lang="en-US"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71450"/>
            <a:ext cx="8610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85850"/>
            <a:ext cx="86106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76200" y="4845844"/>
            <a:ext cx="838200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10" rIns="91419" bIns="4571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smtClean="0">
                <a:solidFill>
                  <a:srgbClr val="4D4B8E"/>
                </a:solidFill>
                <a:latin typeface="Calibri" charset="0"/>
                <a:cs typeface="Calibri" charset="0"/>
              </a:rPr>
              <a:t>Page </a:t>
            </a:r>
            <a:fld id="{63D4AF20-5529-064F-A528-2B9F8FF422FD}" type="slidenum">
              <a:rPr lang="en-US" sz="800" smtClean="0">
                <a:solidFill>
                  <a:srgbClr val="4D4B8E"/>
                </a:solidFill>
                <a:latin typeface="Calibri" charset="0"/>
                <a:cs typeface="Calibri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sz="800" smtClean="0">
              <a:solidFill>
                <a:srgbClr val="4D4B8E"/>
              </a:solidFill>
              <a:latin typeface="Calibri" charset="0"/>
              <a:cs typeface="Calibri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48006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2" name="TextBox 16"/>
          <p:cNvSpPr txBox="1">
            <a:spLocks noChangeArrowheads="1"/>
          </p:cNvSpPr>
          <p:nvPr/>
        </p:nvSpPr>
        <p:spPr bwMode="auto">
          <a:xfrm>
            <a:off x="76200" y="4960144"/>
            <a:ext cx="2286000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10" rIns="91419" bIns="4571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dirty="0" smtClean="0">
                <a:solidFill>
                  <a:srgbClr val="8E8E8E"/>
                </a:solidFill>
                <a:latin typeface="Calibri" charset="0"/>
                <a:cs typeface="Calibri" charset="0"/>
              </a:rPr>
              <a:t>© 2013 Marketo, Inc. </a:t>
            </a:r>
          </a:p>
        </p:txBody>
      </p:sp>
      <p:pic>
        <p:nvPicPr>
          <p:cNvPr id="1033" name="Picture 23" descr="Marketo.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800" y="4864896"/>
            <a:ext cx="685800" cy="25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Box 9"/>
          <p:cNvSpPr txBox="1">
            <a:spLocks noChangeArrowheads="1"/>
          </p:cNvSpPr>
          <p:nvPr/>
        </p:nvSpPr>
        <p:spPr bwMode="auto">
          <a:xfrm>
            <a:off x="3505200" y="4960144"/>
            <a:ext cx="2057400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10" rIns="91419" bIns="4571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 smtClean="0">
                <a:solidFill>
                  <a:srgbClr val="8E8E8E"/>
                </a:solidFill>
                <a:latin typeface="Calibri" charset="0"/>
                <a:cs typeface="Calibri" charset="0"/>
              </a:rPr>
              <a:t>Marketo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408489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</p:sldLayoutIdLst>
  <p:transition spd="slow" advClick="0" advTm="0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6FB3"/>
          </a:solidFill>
          <a:latin typeface="+mj-lt"/>
          <a:ea typeface="ＭＳ Ｐゴシック" pitchFamily="-106" charset="-128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6FB3"/>
          </a:solidFill>
          <a:latin typeface="Trebuchet MS" pitchFamily="34" charset="0"/>
          <a:ea typeface="ＭＳ Ｐゴシック" pitchFamily="-106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6FB3"/>
          </a:solidFill>
          <a:latin typeface="Trebuchet MS" pitchFamily="34" charset="0"/>
          <a:ea typeface="ＭＳ Ｐゴシック" pitchFamily="-106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6FB3"/>
          </a:solidFill>
          <a:latin typeface="Trebuchet MS" pitchFamily="34" charset="0"/>
          <a:ea typeface="ＭＳ Ｐゴシック" pitchFamily="-106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6FB3"/>
          </a:solidFill>
          <a:latin typeface="Trebuchet MS" pitchFamily="34" charset="0"/>
          <a:ea typeface="ＭＳ Ｐゴシック" pitchFamily="-106" charset="-128"/>
          <a:cs typeface="ＭＳ Ｐゴシック"/>
        </a:defRPr>
      </a:lvl5pPr>
      <a:lvl6pPr marL="457095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6FB3"/>
          </a:solidFill>
          <a:latin typeface="Trebuchet MS" pitchFamily="34" charset="0"/>
          <a:ea typeface="MS PGothic" pitchFamily="34" charset="-128"/>
        </a:defRPr>
      </a:lvl6pPr>
      <a:lvl7pPr marL="914191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6FB3"/>
          </a:solidFill>
          <a:latin typeface="Trebuchet MS" pitchFamily="34" charset="0"/>
          <a:ea typeface="MS PGothic" pitchFamily="34" charset="-128"/>
        </a:defRPr>
      </a:lvl7pPr>
      <a:lvl8pPr marL="1371286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6FB3"/>
          </a:solidFill>
          <a:latin typeface="Trebuchet MS" pitchFamily="34" charset="0"/>
          <a:ea typeface="MS PGothic" pitchFamily="34" charset="-128"/>
        </a:defRPr>
      </a:lvl8pPr>
      <a:lvl9pPr marL="1828382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6FB3"/>
          </a:solidFill>
          <a:latin typeface="Trebuchet MS" pitchFamily="34" charset="0"/>
          <a:ea typeface="MS PGothic" pitchFamily="34" charset="-128"/>
        </a:defRPr>
      </a:lvl9pPr>
    </p:titleStyle>
    <p:bodyStyle>
      <a:lvl1pPr marL="457095" indent="-45709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2800">
          <a:solidFill>
            <a:srgbClr val="1D1D1D"/>
          </a:solidFill>
          <a:latin typeface="Calibri" pitchFamily="34" charset="0"/>
          <a:ea typeface="ＭＳ Ｐゴシック" pitchFamily="-106" charset="-128"/>
          <a:cs typeface="ＭＳ Ｐゴシック"/>
        </a:defRPr>
      </a:lvl1pPr>
      <a:lvl2pPr marL="799917" indent="-342822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400">
          <a:solidFill>
            <a:srgbClr val="1D1D1D"/>
          </a:solidFill>
          <a:latin typeface="Calibri" pitchFamily="34" charset="0"/>
          <a:ea typeface="ＭＳ Ｐゴシック" pitchFamily="-106" charset="-128"/>
          <a:cs typeface="ＭＳ Ｐゴシック"/>
        </a:defRPr>
      </a:lvl2pPr>
      <a:lvl3pPr marL="1142739" indent="-22854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60000"/>
        <a:buFont typeface="Courier New" charset="0"/>
        <a:buChar char="o"/>
        <a:defRPr sz="2400">
          <a:solidFill>
            <a:srgbClr val="1D1D1D"/>
          </a:solidFill>
          <a:latin typeface="Calibri" pitchFamily="34" charset="0"/>
          <a:ea typeface="ＭＳ Ｐゴシック" pitchFamily="-106" charset="-128"/>
          <a:cs typeface="ＭＳ Ｐゴシック"/>
        </a:defRPr>
      </a:lvl3pPr>
      <a:lvl4pPr marL="1599834" indent="-22854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50000"/>
        <a:buFont typeface="Wingdings" charset="0"/>
        <a:buChar char=""/>
        <a:defRPr sz="2000">
          <a:solidFill>
            <a:srgbClr val="1D1D1D"/>
          </a:solidFill>
          <a:latin typeface="Calibri" pitchFamily="34" charset="0"/>
          <a:ea typeface="ＭＳ Ｐゴシック" pitchFamily="-106" charset="-128"/>
          <a:cs typeface="ＭＳ Ｐゴシック"/>
        </a:defRPr>
      </a:lvl4pPr>
      <a:lvl5pPr marL="2056930" indent="-22854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50000"/>
        <a:buFont typeface="Wingdings" charset="0"/>
        <a:buChar char="☐"/>
        <a:defRPr sz="2000">
          <a:solidFill>
            <a:srgbClr val="1D1D1D"/>
          </a:solidFill>
          <a:latin typeface="Calibri" pitchFamily="34" charset="0"/>
          <a:ea typeface="ＭＳ Ｐゴシック" pitchFamily="-106" charset="-128"/>
          <a:cs typeface="ＭＳ Ｐゴシック"/>
        </a:defRPr>
      </a:lvl5pPr>
      <a:lvl6pPr marL="2514025" indent="-22854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D1D1D"/>
          </a:solidFill>
          <a:latin typeface="+mn-lt"/>
          <a:ea typeface="+mn-ea"/>
        </a:defRPr>
      </a:lvl6pPr>
      <a:lvl7pPr marL="2971120" indent="-22854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D1D1D"/>
          </a:solidFill>
          <a:latin typeface="+mn-lt"/>
          <a:ea typeface="+mn-ea"/>
        </a:defRPr>
      </a:lvl7pPr>
      <a:lvl8pPr marL="3428216" indent="-22854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D1D1D"/>
          </a:solidFill>
          <a:latin typeface="+mn-lt"/>
          <a:ea typeface="+mn-ea"/>
        </a:defRPr>
      </a:lvl8pPr>
      <a:lvl9pPr marL="3885312" indent="-22854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D1D1D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5" algn="l" defTabSz="914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1" algn="l" defTabSz="914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6" algn="l" defTabSz="914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2" algn="l" defTabSz="914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78" algn="l" defTabSz="914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73" algn="l" defTabSz="914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68" algn="l" defTabSz="914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64" algn="l" defTabSz="914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762001" y="1971177"/>
            <a:ext cx="4888203" cy="381000"/>
          </a:xfrm>
        </p:spPr>
        <p:txBody>
          <a:bodyPr/>
          <a:lstStyle/>
          <a:p>
            <a:r>
              <a:rPr lang="en-US" sz="4000" dirty="0"/>
              <a:t>Program </a:t>
            </a:r>
            <a:r>
              <a:rPr lang="en-US" sz="4000" dirty="0" smtClean="0"/>
              <a:t>Plan For </a:t>
            </a:r>
            <a:r>
              <a:rPr lang="en-US" sz="4000" dirty="0"/>
              <a:t>B2B Marketers</a:t>
            </a:r>
          </a:p>
        </p:txBody>
      </p:sp>
      <p:sp>
        <p:nvSpPr>
          <p:cNvPr id="10" name="Subtitle 4"/>
          <p:cNvSpPr>
            <a:spLocks noGrp="1"/>
          </p:cNvSpPr>
          <p:nvPr>
            <p:ph type="subTitle" idx="1"/>
          </p:nvPr>
        </p:nvSpPr>
        <p:spPr>
          <a:xfrm>
            <a:off x="762000" y="3239459"/>
            <a:ext cx="7696200" cy="571500"/>
          </a:xfrm>
        </p:spPr>
        <p:txBody>
          <a:bodyPr/>
          <a:lstStyle/>
          <a:p>
            <a:r>
              <a:rPr lang="en-US" dirty="0"/>
              <a:t>Customizable PowerPoint Template </a:t>
            </a:r>
          </a:p>
        </p:txBody>
      </p:sp>
    </p:spTree>
    <p:extLst>
      <p:ext uri="{BB962C8B-B14F-4D97-AF65-F5344CB8AC3E}">
        <p14:creationId xmlns:p14="http://schemas.microsoft.com/office/powerpoint/2010/main" val="5845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/>
          <p:cNvSpPr txBox="1">
            <a:spLocks/>
          </p:cNvSpPr>
          <p:nvPr/>
        </p:nvSpPr>
        <p:spPr bwMode="auto">
          <a:xfrm>
            <a:off x="218880" y="148448"/>
            <a:ext cx="5928706" cy="45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z="3200" b="1" kern="0" dirty="0" smtClean="0">
                <a:solidFill>
                  <a:srgbClr val="8C70C9"/>
                </a:solidFill>
                <a:latin typeface="Trebuchet MS"/>
                <a:ea typeface="ＭＳ Ｐゴシック" pitchFamily="-106" charset="-128"/>
                <a:cs typeface="Trebuchet MS"/>
              </a:rPr>
              <a:t>Product Launch Program Plan </a:t>
            </a:r>
            <a:endParaRPr lang="en-US" sz="3200" b="1" kern="0" dirty="0">
              <a:solidFill>
                <a:srgbClr val="8C70C9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26117" y="1002447"/>
            <a:ext cx="1805505" cy="3691731"/>
            <a:chOff x="348897" y="907974"/>
            <a:chExt cx="1805505" cy="3691731"/>
          </a:xfrm>
        </p:grpSpPr>
        <p:sp>
          <p:nvSpPr>
            <p:cNvPr id="96" name="Pentagon 95"/>
            <p:cNvSpPr/>
            <p:nvPr/>
          </p:nvSpPr>
          <p:spPr bwMode="auto">
            <a:xfrm rot="5400000">
              <a:off x="-235154" y="2211679"/>
              <a:ext cx="3329357" cy="1446695"/>
            </a:xfrm>
            <a:prstGeom prst="homePlate">
              <a:avLst>
                <a:gd name="adj" fmla="val 29032"/>
              </a:avLst>
            </a:prstGeom>
            <a:solidFill>
              <a:srgbClr val="5A54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r"/>
              <a:endParaRPr lang="en-US" sz="1800" b="1" kern="0" dirty="0">
                <a:solidFill>
                  <a:srgbClr val="8C70C9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48897" y="907974"/>
              <a:ext cx="1805505" cy="1037441"/>
              <a:chOff x="3298897" y="907974"/>
              <a:chExt cx="1805505" cy="1037441"/>
            </a:xfrm>
          </p:grpSpPr>
          <p:sp>
            <p:nvSpPr>
              <p:cNvPr id="26" name="Pentagon 25"/>
              <p:cNvSpPr/>
              <p:nvPr/>
            </p:nvSpPr>
            <p:spPr bwMode="auto">
              <a:xfrm>
                <a:off x="3653566" y="1271866"/>
                <a:ext cx="1450836" cy="630427"/>
              </a:xfrm>
              <a:prstGeom prst="homePlate">
                <a:avLst>
                  <a:gd name="adj" fmla="val 29032"/>
                </a:avLst>
              </a:prstGeom>
              <a:solidFill>
                <a:srgbClr val="5A54A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 algn="r"/>
                <a:endParaRPr lang="en-US" sz="1800" b="1" kern="0" dirty="0">
                  <a:solidFill>
                    <a:srgbClr val="FFFFFF"/>
                  </a:solidFill>
                  <a:latin typeface="Trebuchet MS"/>
                  <a:ea typeface="ＭＳ Ｐゴシック" pitchFamily="-106" charset="-128"/>
                  <a:cs typeface="Trebuchet MS"/>
                </a:endParaRPr>
              </a:p>
            </p:txBody>
          </p:sp>
          <p:sp>
            <p:nvSpPr>
              <p:cNvPr id="27" name="Pentagon 26"/>
              <p:cNvSpPr/>
              <p:nvPr/>
            </p:nvSpPr>
            <p:spPr bwMode="auto">
              <a:xfrm rot="414377">
                <a:off x="3680029" y="1457334"/>
                <a:ext cx="661003" cy="488081"/>
              </a:xfrm>
              <a:prstGeom prst="homePlate">
                <a:avLst>
                  <a:gd name="adj" fmla="val 29032"/>
                </a:avLst>
              </a:prstGeom>
              <a:solidFill>
                <a:srgbClr val="323E48">
                  <a:alpha val="11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glow rad="165100">
                  <a:srgbClr val="323E48">
                    <a:alpha val="26000"/>
                  </a:srgbClr>
                </a:glow>
                <a:softEdge rad="101600"/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 rot="19236475">
                <a:off x="3298897" y="907974"/>
                <a:ext cx="1371600" cy="630425"/>
              </a:xfrm>
              <a:prstGeom prst="homePlate">
                <a:avLst>
                  <a:gd name="adj" fmla="val 29032"/>
                </a:avLst>
              </a:prstGeom>
              <a:solidFill>
                <a:srgbClr val="8C70C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  <a:ea typeface="MS PGothic" pitchFamily="34" charset="-128"/>
                  </a:rPr>
                  <a:t>Email Tactics</a:t>
                </a: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2483126" y="1002447"/>
            <a:ext cx="1815364" cy="3691731"/>
            <a:chOff x="2268106" y="907974"/>
            <a:chExt cx="1815364" cy="3691731"/>
          </a:xfrm>
        </p:grpSpPr>
        <p:sp>
          <p:nvSpPr>
            <p:cNvPr id="97" name="Pentagon 96"/>
            <p:cNvSpPr/>
            <p:nvPr/>
          </p:nvSpPr>
          <p:spPr bwMode="auto">
            <a:xfrm rot="5400000">
              <a:off x="1695444" y="2211679"/>
              <a:ext cx="3329357" cy="1446695"/>
            </a:xfrm>
            <a:prstGeom prst="homePlate">
              <a:avLst>
                <a:gd name="adj" fmla="val 29032"/>
              </a:avLst>
            </a:prstGeom>
            <a:solidFill>
              <a:srgbClr val="1E6FB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r"/>
              <a:endParaRPr lang="en-US" sz="1800" b="1" kern="0" dirty="0">
                <a:solidFill>
                  <a:srgbClr val="1E6FB4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268106" y="907974"/>
              <a:ext cx="1805505" cy="1037441"/>
              <a:chOff x="3298897" y="1641102"/>
              <a:chExt cx="1805505" cy="1037441"/>
            </a:xfrm>
          </p:grpSpPr>
          <p:sp>
            <p:nvSpPr>
              <p:cNvPr id="38" name="Pentagon 37"/>
              <p:cNvSpPr/>
              <p:nvPr/>
            </p:nvSpPr>
            <p:spPr bwMode="auto">
              <a:xfrm>
                <a:off x="3653566" y="2004994"/>
                <a:ext cx="1450836" cy="630427"/>
              </a:xfrm>
              <a:prstGeom prst="homePlate">
                <a:avLst>
                  <a:gd name="adj" fmla="val 29032"/>
                </a:avLst>
              </a:prstGeom>
              <a:solidFill>
                <a:srgbClr val="1E6FB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 algn="r"/>
                <a:endParaRPr lang="en-US" sz="1800" b="1" kern="0" dirty="0">
                  <a:solidFill>
                    <a:srgbClr val="FFFFFF"/>
                  </a:solidFill>
                  <a:latin typeface="Trebuchet MS"/>
                  <a:ea typeface="ＭＳ Ｐゴシック" pitchFamily="-106" charset="-128"/>
                  <a:cs typeface="Trebuchet MS"/>
                </a:endParaRPr>
              </a:p>
            </p:txBody>
          </p:sp>
          <p:sp>
            <p:nvSpPr>
              <p:cNvPr id="39" name="Pentagon 38"/>
              <p:cNvSpPr/>
              <p:nvPr/>
            </p:nvSpPr>
            <p:spPr bwMode="auto">
              <a:xfrm rot="414377">
                <a:off x="3680029" y="2190462"/>
                <a:ext cx="661003" cy="488081"/>
              </a:xfrm>
              <a:prstGeom prst="homePlate">
                <a:avLst>
                  <a:gd name="adj" fmla="val 29032"/>
                </a:avLst>
              </a:prstGeom>
              <a:solidFill>
                <a:srgbClr val="323E48">
                  <a:alpha val="11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glow rad="165100">
                  <a:srgbClr val="323E48">
                    <a:alpha val="26000"/>
                  </a:srgbClr>
                </a:glow>
                <a:softEdge rad="101600"/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0" name="Pentagon 39"/>
              <p:cNvSpPr/>
              <p:nvPr/>
            </p:nvSpPr>
            <p:spPr bwMode="auto">
              <a:xfrm rot="19236475">
                <a:off x="3298897" y="1641102"/>
                <a:ext cx="1371600" cy="630425"/>
              </a:xfrm>
              <a:prstGeom prst="homePlate">
                <a:avLst>
                  <a:gd name="adj" fmla="val 29032"/>
                </a:avLst>
              </a:prstGeom>
              <a:solidFill>
                <a:srgbClr val="1BA3D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  <a:ea typeface="MS PGothic" pitchFamily="34" charset="-128"/>
                  </a:rPr>
                  <a:t>Content</a:t>
                </a: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4649994" y="1002447"/>
            <a:ext cx="1805505" cy="3691731"/>
            <a:chOff x="4215789" y="907974"/>
            <a:chExt cx="1805505" cy="3691731"/>
          </a:xfrm>
        </p:grpSpPr>
        <p:sp>
          <p:nvSpPr>
            <p:cNvPr id="98" name="Pentagon 97"/>
            <p:cNvSpPr/>
            <p:nvPr/>
          </p:nvSpPr>
          <p:spPr bwMode="auto">
            <a:xfrm rot="5400000">
              <a:off x="3631737" y="2211679"/>
              <a:ext cx="3329357" cy="1446695"/>
            </a:xfrm>
            <a:prstGeom prst="homePlate">
              <a:avLst>
                <a:gd name="adj" fmla="val 29032"/>
              </a:avLst>
            </a:prstGeom>
            <a:solidFill>
              <a:srgbClr val="D4752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r"/>
              <a:endParaRPr lang="en-US" sz="1800" b="1" kern="0" dirty="0">
                <a:solidFill>
                  <a:srgbClr val="1E6FB4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215789" y="907974"/>
              <a:ext cx="1805505" cy="1037441"/>
              <a:chOff x="3298897" y="2368462"/>
              <a:chExt cx="1805505" cy="1037441"/>
            </a:xfrm>
          </p:grpSpPr>
          <p:sp>
            <p:nvSpPr>
              <p:cNvPr id="50" name="Pentagon 49"/>
              <p:cNvSpPr/>
              <p:nvPr/>
            </p:nvSpPr>
            <p:spPr bwMode="auto">
              <a:xfrm>
                <a:off x="3653566" y="2732354"/>
                <a:ext cx="1450836" cy="630427"/>
              </a:xfrm>
              <a:prstGeom prst="homePlate">
                <a:avLst>
                  <a:gd name="adj" fmla="val 29032"/>
                </a:avLst>
              </a:prstGeom>
              <a:solidFill>
                <a:srgbClr val="D47527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 algn="r"/>
                <a:endParaRPr lang="en-US" sz="1800" b="1" kern="0" dirty="0">
                  <a:solidFill>
                    <a:srgbClr val="FFFFFF"/>
                  </a:solidFill>
                  <a:latin typeface="Trebuchet MS"/>
                  <a:ea typeface="ＭＳ Ｐゴシック" pitchFamily="-106" charset="-128"/>
                  <a:cs typeface="Trebuchet MS"/>
                </a:endParaRPr>
              </a:p>
            </p:txBody>
          </p:sp>
          <p:sp>
            <p:nvSpPr>
              <p:cNvPr id="51" name="Pentagon 50"/>
              <p:cNvSpPr/>
              <p:nvPr/>
            </p:nvSpPr>
            <p:spPr bwMode="auto">
              <a:xfrm rot="414377">
                <a:off x="3680029" y="2917822"/>
                <a:ext cx="661003" cy="488081"/>
              </a:xfrm>
              <a:prstGeom prst="homePlate">
                <a:avLst>
                  <a:gd name="adj" fmla="val 29032"/>
                </a:avLst>
              </a:prstGeom>
              <a:solidFill>
                <a:srgbClr val="323E48">
                  <a:alpha val="11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glow rad="165100">
                  <a:srgbClr val="323E48">
                    <a:alpha val="26000"/>
                  </a:srgbClr>
                </a:glow>
                <a:softEdge rad="101600"/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2" name="Pentagon 51"/>
              <p:cNvSpPr/>
              <p:nvPr/>
            </p:nvSpPr>
            <p:spPr bwMode="auto">
              <a:xfrm rot="19236475">
                <a:off x="3298897" y="2368462"/>
                <a:ext cx="1371600" cy="630425"/>
              </a:xfrm>
              <a:prstGeom prst="homePlate">
                <a:avLst>
                  <a:gd name="adj" fmla="val 29032"/>
                </a:avLst>
              </a:prstGeom>
              <a:solidFill>
                <a:srgbClr val="F5822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  <a:ea typeface="MS PGothic" pitchFamily="34" charset="-128"/>
                  </a:rPr>
                  <a:t>Events</a:t>
                </a: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6807004" y="1002447"/>
            <a:ext cx="1805505" cy="3691731"/>
            <a:chOff x="6163471" y="907974"/>
            <a:chExt cx="1805505" cy="3691731"/>
          </a:xfrm>
        </p:grpSpPr>
        <p:sp>
          <p:nvSpPr>
            <p:cNvPr id="99" name="Pentagon 98"/>
            <p:cNvSpPr/>
            <p:nvPr/>
          </p:nvSpPr>
          <p:spPr bwMode="auto">
            <a:xfrm rot="5400000">
              <a:off x="5579419" y="2211679"/>
              <a:ext cx="3329357" cy="1446695"/>
            </a:xfrm>
            <a:prstGeom prst="homePlate">
              <a:avLst>
                <a:gd name="adj" fmla="val 29032"/>
              </a:avLst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r"/>
              <a:endParaRPr lang="en-US" sz="1800" b="1" kern="0" dirty="0">
                <a:solidFill>
                  <a:srgbClr val="1E6FB4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163471" y="907974"/>
              <a:ext cx="1805505" cy="1037441"/>
              <a:chOff x="3298897" y="3101595"/>
              <a:chExt cx="1805505" cy="1037441"/>
            </a:xfrm>
          </p:grpSpPr>
          <p:sp>
            <p:nvSpPr>
              <p:cNvPr id="75" name="Pentagon 74"/>
              <p:cNvSpPr/>
              <p:nvPr/>
            </p:nvSpPr>
            <p:spPr bwMode="auto">
              <a:xfrm>
                <a:off x="3653566" y="3465487"/>
                <a:ext cx="1450836" cy="630427"/>
              </a:xfrm>
              <a:prstGeom prst="homePlate">
                <a:avLst>
                  <a:gd name="adj" fmla="val 29032"/>
                </a:avLst>
              </a:prstGeom>
              <a:solidFill>
                <a:srgbClr val="0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 algn="r"/>
                <a:endParaRPr lang="en-US" sz="1800" b="1" kern="0" dirty="0">
                  <a:solidFill>
                    <a:srgbClr val="FFFFFF"/>
                  </a:solidFill>
                  <a:latin typeface="Trebuchet MS"/>
                  <a:ea typeface="ＭＳ Ｐゴシック" pitchFamily="-106" charset="-128"/>
                  <a:cs typeface="Trebuchet MS"/>
                </a:endParaRPr>
              </a:p>
            </p:txBody>
          </p:sp>
          <p:sp>
            <p:nvSpPr>
              <p:cNvPr id="76" name="Pentagon 75"/>
              <p:cNvSpPr/>
              <p:nvPr/>
            </p:nvSpPr>
            <p:spPr bwMode="auto">
              <a:xfrm rot="414377">
                <a:off x="3680029" y="3650955"/>
                <a:ext cx="661003" cy="488081"/>
              </a:xfrm>
              <a:prstGeom prst="homePlate">
                <a:avLst>
                  <a:gd name="adj" fmla="val 29032"/>
                </a:avLst>
              </a:prstGeom>
              <a:solidFill>
                <a:srgbClr val="323E48">
                  <a:alpha val="11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glow rad="165100">
                  <a:srgbClr val="323E48">
                    <a:alpha val="26000"/>
                  </a:srgbClr>
                </a:glow>
                <a:softEdge rad="101600"/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77" name="Pentagon 76"/>
              <p:cNvSpPr/>
              <p:nvPr/>
            </p:nvSpPr>
            <p:spPr bwMode="auto">
              <a:xfrm rot="19236475">
                <a:off x="3298897" y="3101595"/>
                <a:ext cx="1371600" cy="630425"/>
              </a:xfrm>
              <a:prstGeom prst="homePlate">
                <a:avLst>
                  <a:gd name="adj" fmla="val 29032"/>
                </a:avLst>
              </a:prstGeom>
              <a:solidFill>
                <a:srgbClr val="323E4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  <a:ea typeface="MS PGothic" pitchFamily="34" charset="-128"/>
                  </a:rPr>
                  <a:t>Lead</a:t>
                </a:r>
                <a:r>
                  <a:rPr kumimoji="0" lang="en-US" sz="1200" b="1" i="0" u="none" strike="noStrike" cap="none" normalizeH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  <a:ea typeface="MS PGothic" pitchFamily="34" charset="-128"/>
                  </a:rPr>
                  <a:t> Generation Tactics</a:t>
                </a: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MS PGothic" pitchFamily="34" charset="-128"/>
                </a:endParaRPr>
              </a:p>
            </p:txBody>
          </p:sp>
        </p:grp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941835"/>
              </p:ext>
            </p:extLst>
          </p:nvPr>
        </p:nvGraphicFramePr>
        <p:xfrm>
          <a:off x="737619" y="1840969"/>
          <a:ext cx="1348272" cy="1473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8272"/>
              </a:tblGrid>
              <a:tr h="282527">
                <a:tc>
                  <a:txBody>
                    <a:bodyPr/>
                    <a:lstStyle/>
                    <a:p>
                      <a:pPr marL="192024" indent="-192024" algn="l">
                        <a:buFont typeface="Arial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Email 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527">
                <a:tc>
                  <a:txBody>
                    <a:bodyPr/>
                    <a:lstStyle/>
                    <a:p>
                      <a:pPr marL="192024" indent="-192024" algn="l">
                        <a:buFont typeface="Arial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Email 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527">
                <a:tc>
                  <a:txBody>
                    <a:bodyPr/>
                    <a:lstStyle/>
                    <a:p>
                      <a:pPr marL="192024" indent="-192024" algn="l">
                        <a:buFont typeface="Arial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Email 3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527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0" name="Table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224699"/>
              </p:ext>
            </p:extLst>
          </p:nvPr>
        </p:nvGraphicFramePr>
        <p:xfrm>
          <a:off x="2901711" y="1840969"/>
          <a:ext cx="1348272" cy="1815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8272"/>
              </a:tblGrid>
              <a:tr h="282527">
                <a:tc>
                  <a:txBody>
                    <a:bodyPr/>
                    <a:lstStyle/>
                    <a:p>
                      <a:pPr marL="192024" indent="-192024" algn="l">
                        <a:buFont typeface="Arial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Ebook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527">
                <a:tc>
                  <a:txBody>
                    <a:bodyPr/>
                    <a:lstStyle/>
                    <a:p>
                      <a:pPr marL="192024" indent="-192024" algn="l">
                        <a:buFont typeface="Arial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Cheat Sheet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527">
                <a:tc>
                  <a:txBody>
                    <a:bodyPr/>
                    <a:lstStyle/>
                    <a:p>
                      <a:pPr marL="192024" indent="-192024" algn="l">
                        <a:buFont typeface="Arial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Datasheet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527">
                <a:tc>
                  <a:txBody>
                    <a:bodyPr/>
                    <a:lstStyle/>
                    <a:p>
                      <a:pPr marL="192024" indent="-192024" algn="l">
                        <a:buFont typeface="Arial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Blog Post</a:t>
                      </a: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527">
                <a:tc>
                  <a:txBody>
                    <a:bodyPr/>
                    <a:lstStyle/>
                    <a:p>
                      <a:pPr marL="192024" indent="-192024" algn="l">
                        <a:buFont typeface="Arial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Product Releases</a:t>
                      </a: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1" name="Table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693673"/>
              </p:ext>
            </p:extLst>
          </p:nvPr>
        </p:nvGraphicFramePr>
        <p:xfrm>
          <a:off x="5054413" y="1840969"/>
          <a:ext cx="1348272" cy="1250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8272"/>
              </a:tblGrid>
              <a:tr h="282527">
                <a:tc>
                  <a:txBody>
                    <a:bodyPr/>
                    <a:lstStyle/>
                    <a:p>
                      <a:pPr marL="192024" indent="-192024" algn="l">
                        <a:buFont typeface="Arial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Webinar 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527">
                <a:tc>
                  <a:txBody>
                    <a:bodyPr/>
                    <a:lstStyle/>
                    <a:p>
                      <a:pPr marL="192024" indent="-192024" algn="l">
                        <a:buFont typeface="Arial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Webinar 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527">
                <a:tc>
                  <a:txBody>
                    <a:bodyPr/>
                    <a:lstStyle/>
                    <a:p>
                      <a:pPr marL="192024" indent="-192024" algn="l">
                        <a:buFont typeface="Arial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In-Person Event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92024" indent="-192024" algn="l">
                        <a:buFont typeface="Arial"/>
                        <a:buChar char="•"/>
                      </a:pP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2" name="Table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365755"/>
              </p:ext>
            </p:extLst>
          </p:nvPr>
        </p:nvGraphicFramePr>
        <p:xfrm>
          <a:off x="7212810" y="1840969"/>
          <a:ext cx="1437712" cy="2098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712"/>
              </a:tblGrid>
              <a:tr h="282527">
                <a:tc>
                  <a:txBody>
                    <a:bodyPr/>
                    <a:lstStyle/>
                    <a:p>
                      <a:pPr marL="192024" indent="-192024" algn="l">
                        <a:buFont typeface="Arial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Social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527">
                <a:tc>
                  <a:txBody>
                    <a:bodyPr/>
                    <a:lstStyle/>
                    <a:p>
                      <a:pPr marL="192024" marR="0" indent="-192024" algn="l" defTabSz="914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PPC Campaign</a:t>
                      </a: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527">
                <a:tc>
                  <a:txBody>
                    <a:bodyPr/>
                    <a:lstStyle/>
                    <a:p>
                      <a:pPr marL="192024" marR="0" indent="-192024" algn="l" defTabSz="914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Paid Email Campaign</a:t>
                      </a: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527">
                <a:tc>
                  <a:txBody>
                    <a:bodyPr/>
                    <a:lstStyle/>
                    <a:p>
                      <a:pPr marL="192024" indent="-192024" algn="l">
                        <a:buFont typeface="Arial"/>
                        <a:buChar char="•"/>
                      </a:pPr>
                      <a:r>
                        <a:rPr lang="en-US" sz="1200" b="1" smtClean="0">
                          <a:solidFill>
                            <a:schemeClr val="bg1"/>
                          </a:solidFill>
                        </a:rPr>
                        <a:t>Direct Mail</a:t>
                      </a:r>
                      <a:endParaRPr lang="en-US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527">
                <a:tc>
                  <a:txBody>
                    <a:bodyPr/>
                    <a:lstStyle/>
                    <a:p>
                      <a:pPr marL="192024" indent="-192024" algn="l">
                        <a:buFont typeface="Arial"/>
                        <a:buChar char="•"/>
                      </a:pPr>
                      <a:r>
                        <a:rPr lang="en-US" sz="1200" b="1" kern="0" spc="-80" dirty="0" smtClean="0">
                          <a:solidFill>
                            <a:schemeClr val="bg1"/>
                          </a:solidFill>
                        </a:rPr>
                        <a:t>Sales Call-Down</a:t>
                      </a: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527">
                <a:tc>
                  <a:txBody>
                    <a:bodyPr/>
                    <a:lstStyle/>
                    <a:p>
                      <a:pPr marL="192024" indent="-192024" algn="l">
                        <a:buFont typeface="Arial"/>
                        <a:buChar char="•"/>
                      </a:pPr>
                      <a:r>
                        <a:rPr lang="en-US" sz="1200" b="1" smtClean="0">
                          <a:solidFill>
                            <a:schemeClr val="bg1"/>
                          </a:solidFill>
                        </a:rPr>
                        <a:t>SEO</a:t>
                      </a:r>
                      <a:endParaRPr lang="en-US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" name="Shape 3"/>
          <p:cNvSpPr/>
          <p:nvPr/>
        </p:nvSpPr>
        <p:spPr>
          <a:xfrm>
            <a:off x="1162472" y="3958287"/>
            <a:ext cx="496927" cy="496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 w="76200" cap="flat" cmpd="sng">
            <a:solidFill>
              <a:srgbClr val="FFFFFF"/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defTabSz="825500">
              <a:defRPr sz="61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5" name="Picture 104" descr="icons-channels-ema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352" y="3998927"/>
            <a:ext cx="406399" cy="406399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4">
            <a:alphaModFix/>
            <a:grayscl/>
          </a:blip>
          <a:stretch>
            <a:fillRect/>
          </a:stretch>
        </p:blipFill>
        <p:spPr>
          <a:xfrm>
            <a:off x="5498583" y="3959100"/>
            <a:ext cx="495300" cy="495300"/>
          </a:xfrm>
          <a:prstGeom prst="ellipse">
            <a:avLst/>
          </a:prstGeom>
          <a:solidFill>
            <a:schemeClr val="tx1">
              <a:alpha val="48000"/>
            </a:schemeClr>
          </a:solidFill>
          <a:ln w="63500" cmpd="sng">
            <a:solidFill>
              <a:schemeClr val="bg1"/>
            </a:solidFill>
          </a:ln>
          <a:effectLst>
            <a:glow rad="101600">
              <a:srgbClr val="8C70C9">
                <a:alpha val="40000"/>
              </a:srgbClr>
            </a:glow>
          </a:effectLst>
        </p:spPr>
      </p:pic>
      <p:sp>
        <p:nvSpPr>
          <p:cNvPr id="109" name="Shape 3"/>
          <p:cNvSpPr/>
          <p:nvPr/>
        </p:nvSpPr>
        <p:spPr>
          <a:xfrm>
            <a:off x="7673252" y="3958287"/>
            <a:ext cx="496927" cy="496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25252"/>
          </a:solidFill>
          <a:ln w="76200" cap="flat" cmpd="sng">
            <a:solidFill>
              <a:srgbClr val="FFFFFF"/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defTabSz="825500">
              <a:defRPr sz="6100">
                <a:solidFill>
                  <a:srgbClr val="FFFFFF"/>
                </a:solidFill>
              </a:defRPr>
            </a:pPr>
            <a:endParaRPr kern="1200" dirty="0"/>
          </a:p>
        </p:txBody>
      </p:sp>
      <p:pic>
        <p:nvPicPr>
          <p:cNvPr id="110" name="Picture 109" descr="icons-channels-web.png"/>
          <p:cNvPicPr>
            <a:picLocks noChangeAspect="1"/>
          </p:cNvPicPr>
          <p:nvPr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082" y="3998927"/>
            <a:ext cx="406399" cy="40639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8723" y="3963332"/>
            <a:ext cx="466343" cy="464271"/>
          </a:xfrm>
          <a:prstGeom prst="ellipse">
            <a:avLst/>
          </a:prstGeom>
          <a:ln w="76200" cmpd="sng">
            <a:solidFill>
              <a:schemeClr val="bg1"/>
            </a:solidFill>
          </a:ln>
          <a:effectLst>
            <a:glow rad="101600">
              <a:srgbClr val="8C70C9">
                <a:alpha val="75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954343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 flipH="1" flipV="1">
            <a:off x="344689" y="1102511"/>
            <a:ext cx="5799489" cy="3772943"/>
            <a:chOff x="-4944411" y="1102511"/>
            <a:chExt cx="5799489" cy="3772943"/>
          </a:xfrm>
          <a:solidFill>
            <a:srgbClr val="D5D5E5"/>
          </a:solidFill>
        </p:grpSpPr>
        <p:sp>
          <p:nvSpPr>
            <p:cNvPr id="84" name="Pentagon 83"/>
            <p:cNvSpPr/>
            <p:nvPr/>
          </p:nvSpPr>
          <p:spPr bwMode="auto">
            <a:xfrm flipV="1">
              <a:off x="-3602043" y="1580163"/>
              <a:ext cx="4457120" cy="431128"/>
            </a:xfrm>
            <a:prstGeom prst="homePlate">
              <a:avLst>
                <a:gd name="adj" fmla="val 29032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800" b="1" dirty="0">
                  <a:solidFill>
                    <a:srgbClr val="1E6FB4"/>
                  </a:solidFill>
                </a:rPr>
                <a:t>Of those who attend the demo, X% become opportunities – X number</a:t>
              </a:r>
            </a:p>
          </p:txBody>
        </p:sp>
        <p:sp>
          <p:nvSpPr>
            <p:cNvPr id="85" name="Pentagon 84"/>
            <p:cNvSpPr/>
            <p:nvPr/>
          </p:nvSpPr>
          <p:spPr bwMode="auto">
            <a:xfrm flipV="1">
              <a:off x="-3928613" y="1102511"/>
              <a:ext cx="4783691" cy="431128"/>
            </a:xfrm>
            <a:prstGeom prst="homePlate">
              <a:avLst>
                <a:gd name="adj" fmla="val 29032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800" b="1" dirty="0">
                  <a:solidFill>
                    <a:srgbClr val="D47527"/>
                  </a:solidFill>
                </a:rPr>
                <a:t>Win X% – X Wins</a:t>
              </a:r>
            </a:p>
          </p:txBody>
        </p:sp>
        <p:sp>
          <p:nvSpPr>
            <p:cNvPr id="86" name="Pentagon 85"/>
            <p:cNvSpPr/>
            <p:nvPr/>
          </p:nvSpPr>
          <p:spPr bwMode="auto">
            <a:xfrm flipV="1">
              <a:off x="-4944411" y="2057815"/>
              <a:ext cx="5799488" cy="431128"/>
            </a:xfrm>
            <a:prstGeom prst="homePlate">
              <a:avLst>
                <a:gd name="adj" fmla="val 29032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800" b="1" dirty="0">
                  <a:solidFill>
                    <a:srgbClr val="1E6FB4"/>
                  </a:solidFill>
                </a:rPr>
                <a:t>X% Fit the Right Profile – X Number</a:t>
              </a:r>
            </a:p>
          </p:txBody>
        </p:sp>
        <p:sp>
          <p:nvSpPr>
            <p:cNvPr id="87" name="Pentagon 86"/>
            <p:cNvSpPr/>
            <p:nvPr/>
          </p:nvSpPr>
          <p:spPr bwMode="auto">
            <a:xfrm flipV="1">
              <a:off x="-4351512" y="2535467"/>
              <a:ext cx="5206589" cy="431128"/>
            </a:xfrm>
            <a:prstGeom prst="homePlate">
              <a:avLst>
                <a:gd name="adj" fmla="val 29032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800" b="1" dirty="0">
                  <a:solidFill>
                    <a:srgbClr val="1E6FB4"/>
                  </a:solidFill>
                  <a:latin typeface="+mn-lt"/>
                </a:rPr>
                <a:t>X% Fit the Right Profile </a:t>
              </a:r>
              <a:r>
                <a:rPr lang="en-US" sz="800" b="1" dirty="0" smtClean="0">
                  <a:solidFill>
                    <a:srgbClr val="1E6FB4"/>
                  </a:solidFill>
                  <a:latin typeface="+mn-lt"/>
                </a:rPr>
                <a:t>— </a:t>
              </a:r>
              <a:r>
                <a:rPr lang="en-US" sz="800" b="1" dirty="0">
                  <a:solidFill>
                    <a:srgbClr val="1E6FB4"/>
                  </a:solidFill>
                  <a:latin typeface="+mn-lt"/>
                </a:rPr>
                <a:t>X Number</a:t>
              </a:r>
            </a:p>
          </p:txBody>
        </p:sp>
        <p:sp>
          <p:nvSpPr>
            <p:cNvPr id="88" name="Pentagon 87"/>
            <p:cNvSpPr/>
            <p:nvPr/>
          </p:nvSpPr>
          <p:spPr bwMode="auto">
            <a:xfrm flipV="1">
              <a:off x="-3734224" y="3007632"/>
              <a:ext cx="4589301" cy="431128"/>
            </a:xfrm>
            <a:prstGeom prst="homePlate">
              <a:avLst>
                <a:gd name="adj" fmla="val 29032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800" b="1" dirty="0">
                  <a:solidFill>
                    <a:srgbClr val="1E6FB4"/>
                  </a:solidFill>
                  <a:latin typeface="+mn-lt"/>
                </a:rPr>
                <a:t>X% Register for Demo —</a:t>
              </a:r>
              <a:r>
                <a:rPr lang="en-US" sz="800" b="1" dirty="0" smtClean="0">
                  <a:solidFill>
                    <a:srgbClr val="1E6FB4"/>
                  </a:solidFill>
                  <a:latin typeface="+mn-lt"/>
                </a:rPr>
                <a:t> X Number</a:t>
              </a:r>
              <a:endParaRPr lang="en-US" sz="800" b="1" dirty="0">
                <a:solidFill>
                  <a:srgbClr val="1E6FB4"/>
                </a:solidFill>
                <a:latin typeface="+mn-lt"/>
              </a:endParaRPr>
            </a:p>
          </p:txBody>
        </p:sp>
        <p:sp>
          <p:nvSpPr>
            <p:cNvPr id="89" name="Pentagon 88"/>
            <p:cNvSpPr/>
            <p:nvPr/>
          </p:nvSpPr>
          <p:spPr bwMode="auto">
            <a:xfrm flipV="1">
              <a:off x="-3119799" y="3485284"/>
              <a:ext cx="3974876" cy="431128"/>
            </a:xfrm>
            <a:prstGeom prst="homePlate">
              <a:avLst>
                <a:gd name="adj" fmla="val 29032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800" b="1" dirty="0">
                  <a:solidFill>
                    <a:srgbClr val="1E6FB4"/>
                  </a:solidFill>
                  <a:latin typeface="+mn-lt"/>
                </a:rPr>
                <a:t>X% Attend </a:t>
              </a:r>
              <a:r>
                <a:rPr lang="en-US" sz="800" b="1" dirty="0" smtClean="0">
                  <a:solidFill>
                    <a:srgbClr val="1E6FB4"/>
                  </a:solidFill>
                  <a:latin typeface="+mn-lt"/>
                </a:rPr>
                <a:t>— </a:t>
              </a:r>
              <a:r>
                <a:rPr lang="en-US" sz="800" b="1" dirty="0">
                  <a:solidFill>
                    <a:srgbClr val="1E6FB4"/>
                  </a:solidFill>
                  <a:latin typeface="+mn-lt"/>
                </a:rPr>
                <a:t>X Number</a:t>
              </a:r>
            </a:p>
          </p:txBody>
        </p:sp>
        <p:sp>
          <p:nvSpPr>
            <p:cNvPr id="90" name="Pentagon 89"/>
            <p:cNvSpPr/>
            <p:nvPr/>
          </p:nvSpPr>
          <p:spPr bwMode="auto">
            <a:xfrm flipV="1">
              <a:off x="-2526899" y="3962936"/>
              <a:ext cx="3381976" cy="431128"/>
            </a:xfrm>
            <a:prstGeom prst="homePlate">
              <a:avLst>
                <a:gd name="adj" fmla="val 29032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800" b="1" dirty="0">
                  <a:solidFill>
                    <a:srgbClr val="1E6FB4"/>
                  </a:solidFill>
                  <a:latin typeface="+mn-lt"/>
                </a:rPr>
                <a:t>Roughly X% Register ~X Number</a:t>
              </a:r>
            </a:p>
            <a:p>
              <a:r>
                <a:rPr lang="en-US" sz="800" b="1" dirty="0">
                  <a:solidFill>
                    <a:srgbClr val="1E6FB4"/>
                  </a:solidFill>
                  <a:latin typeface="+mn-lt"/>
                </a:rPr>
                <a:t>Webinar Dates:</a:t>
              </a:r>
            </a:p>
          </p:txBody>
        </p:sp>
        <p:sp>
          <p:nvSpPr>
            <p:cNvPr id="91" name="Pentagon 90"/>
            <p:cNvSpPr/>
            <p:nvPr/>
          </p:nvSpPr>
          <p:spPr bwMode="auto">
            <a:xfrm flipV="1">
              <a:off x="-1888776" y="4444326"/>
              <a:ext cx="2743853" cy="431128"/>
            </a:xfrm>
            <a:prstGeom prst="homePlate">
              <a:avLst>
                <a:gd name="adj" fmla="val 29032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800" b="1" dirty="0" smtClean="0">
                  <a:solidFill>
                    <a:srgbClr val="5A54A4"/>
                  </a:solidFill>
                  <a:latin typeface="+mn-lt"/>
                </a:rPr>
                <a:t>Program </a:t>
              </a:r>
              <a:r>
                <a:rPr lang="en-US" sz="800" b="1" dirty="0">
                  <a:solidFill>
                    <a:srgbClr val="5A54A4"/>
                  </a:solidFill>
                  <a:latin typeface="+mn-lt"/>
                </a:rPr>
                <a:t>Launch Date:</a:t>
              </a:r>
            </a:p>
            <a:p>
              <a:r>
                <a:rPr lang="en-US" sz="800" b="1" dirty="0">
                  <a:solidFill>
                    <a:srgbClr val="5A54A4"/>
                  </a:solidFill>
                  <a:latin typeface="+mn-lt"/>
                </a:rPr>
                <a:t>Goals:</a:t>
              </a:r>
            </a:p>
            <a:p>
              <a:r>
                <a:rPr lang="en-US" sz="800" b="1" dirty="0">
                  <a:solidFill>
                    <a:srgbClr val="5A54A4"/>
                  </a:solidFill>
                  <a:latin typeface="+mn-lt"/>
                </a:rPr>
                <a:t>List Size:</a:t>
              </a:r>
            </a:p>
          </p:txBody>
        </p:sp>
      </p:grpSp>
      <p:sp>
        <p:nvSpPr>
          <p:cNvPr id="113" name="Title 1"/>
          <p:cNvSpPr txBox="1">
            <a:spLocks/>
          </p:cNvSpPr>
          <p:nvPr/>
        </p:nvSpPr>
        <p:spPr bwMode="auto">
          <a:xfrm>
            <a:off x="218880" y="148448"/>
            <a:ext cx="8671564" cy="45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b="1" kern="0" dirty="0">
                <a:solidFill>
                  <a:srgbClr val="8C70C9"/>
                </a:solidFill>
                <a:latin typeface="Trebuchet MS"/>
                <a:ea typeface="ＭＳ Ｐゴシック" pitchFamily="-106" charset="-128"/>
                <a:cs typeface="Trebuchet MS"/>
              </a:rPr>
              <a:t>Funnel Analysis: Program 1 </a:t>
            </a:r>
            <a:r>
              <a:rPr lang="en-US" b="1" kern="0" dirty="0">
                <a:solidFill>
                  <a:srgbClr val="8C70C9"/>
                </a:solidFill>
                <a:latin typeface="Trebuchet MS"/>
                <a:ea typeface="ＭＳ Ｐゴシック" pitchFamily="-106" charset="-128"/>
                <a:cs typeface="Trebuchet MS"/>
              </a:rPr>
              <a:t>(Webinar Example)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 bwMode="auto">
          <a:xfrm>
            <a:off x="218880" y="724009"/>
            <a:ext cx="8114198" cy="45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900" b="1" kern="0" dirty="0">
                <a:solidFill>
                  <a:srgbClr val="F58220"/>
                </a:solidFill>
                <a:latin typeface="Trebuchet MS"/>
                <a:ea typeface="ＭＳ Ｐゴシック" pitchFamily="-106" charset="-128"/>
                <a:cs typeface="Trebuchet MS"/>
              </a:rPr>
              <a:t>Where are there opportunities?</a:t>
            </a:r>
          </a:p>
        </p:txBody>
      </p:sp>
      <p:sp>
        <p:nvSpPr>
          <p:cNvPr id="31" name="Pentagon 30"/>
          <p:cNvSpPr/>
          <p:nvPr/>
        </p:nvSpPr>
        <p:spPr bwMode="auto">
          <a:xfrm>
            <a:off x="2724727" y="1580163"/>
            <a:ext cx="5971229" cy="431128"/>
          </a:xfrm>
          <a:prstGeom prst="homePlate">
            <a:avLst>
              <a:gd name="adj" fmla="val 29032"/>
            </a:avLst>
          </a:prstGeom>
          <a:solidFill>
            <a:srgbClr val="1E6F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16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Webinar Sign</a:t>
            </a:r>
            <a:r>
              <a:rPr lang="en-US" sz="16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-Ups</a:t>
            </a:r>
            <a:endParaRPr lang="en-US" sz="16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32" name="Pentagon 31"/>
          <p:cNvSpPr/>
          <p:nvPr/>
        </p:nvSpPr>
        <p:spPr bwMode="auto">
          <a:xfrm rot="21185623" flipV="1">
            <a:off x="2744130" y="1550673"/>
            <a:ext cx="452037" cy="333781"/>
          </a:xfrm>
          <a:prstGeom prst="homePlate">
            <a:avLst>
              <a:gd name="adj" fmla="val 29032"/>
            </a:avLst>
          </a:prstGeom>
          <a:solidFill>
            <a:srgbClr val="323E48">
              <a:alpha val="1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65100">
              <a:srgbClr val="323E48">
                <a:alpha val="26000"/>
              </a:srgbClr>
            </a:glow>
            <a:softEdge rad="1016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3" name="Pentagon 32"/>
          <p:cNvSpPr/>
          <p:nvPr/>
        </p:nvSpPr>
        <p:spPr bwMode="auto">
          <a:xfrm rot="2363525" flipV="1">
            <a:off x="2539286" y="1702005"/>
            <a:ext cx="537716" cy="431126"/>
          </a:xfrm>
          <a:prstGeom prst="homePlate">
            <a:avLst>
              <a:gd name="adj" fmla="val 29032"/>
            </a:avLst>
          </a:prstGeom>
          <a:solidFill>
            <a:srgbClr val="1BA3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(X%)</a:t>
            </a:r>
          </a:p>
        </p:txBody>
      </p:sp>
      <p:sp>
        <p:nvSpPr>
          <p:cNvPr id="34" name="Pentagon 33"/>
          <p:cNvSpPr/>
          <p:nvPr/>
        </p:nvSpPr>
        <p:spPr bwMode="auto">
          <a:xfrm>
            <a:off x="2397256" y="1102511"/>
            <a:ext cx="6534556" cy="431128"/>
          </a:xfrm>
          <a:prstGeom prst="homePlate">
            <a:avLst>
              <a:gd name="adj" fmla="val 29032"/>
            </a:avLst>
          </a:prstGeom>
          <a:solidFill>
            <a:srgbClr val="5A54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16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Current List for </a:t>
            </a:r>
            <a:r>
              <a:rPr lang="en-US" sz="16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Program Send</a:t>
            </a:r>
            <a:endParaRPr lang="en-US" sz="16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35" name="Pentagon 34"/>
          <p:cNvSpPr/>
          <p:nvPr/>
        </p:nvSpPr>
        <p:spPr bwMode="auto">
          <a:xfrm rot="21185623" flipV="1">
            <a:off x="2403818" y="1073021"/>
            <a:ext cx="452037" cy="333781"/>
          </a:xfrm>
          <a:prstGeom prst="homePlate">
            <a:avLst>
              <a:gd name="adj" fmla="val 29032"/>
            </a:avLst>
          </a:prstGeom>
          <a:solidFill>
            <a:srgbClr val="323E48">
              <a:alpha val="1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65100">
              <a:srgbClr val="323E48">
                <a:alpha val="26000"/>
              </a:srgbClr>
            </a:glow>
            <a:softEdge rad="1016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6" name="Pentagon 35"/>
          <p:cNvSpPr/>
          <p:nvPr/>
        </p:nvSpPr>
        <p:spPr bwMode="auto">
          <a:xfrm rot="2363525" flipV="1">
            <a:off x="2198974" y="1224353"/>
            <a:ext cx="537716" cy="431126"/>
          </a:xfrm>
          <a:prstGeom prst="homePlate">
            <a:avLst>
              <a:gd name="adj" fmla="val 29032"/>
            </a:avLst>
          </a:prstGeom>
          <a:solidFill>
            <a:srgbClr val="8C70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000" b="1" dirty="0">
                <a:solidFill>
                  <a:schemeClr val="bg1"/>
                </a:solidFill>
                <a:latin typeface="+mj-lt"/>
                <a:ea typeface="MS PGothic" pitchFamily="34" charset="-128"/>
              </a:rPr>
              <a:t>(</a:t>
            </a:r>
            <a:r>
              <a:rPr lang="en-US" sz="1000" dirty="0" smtClean="0">
                <a:solidFill>
                  <a:schemeClr val="bg1"/>
                </a:solidFill>
                <a:latin typeface="+mj-lt"/>
                <a:ea typeface="MS PGothic" pitchFamily="34" charset="-128"/>
              </a:rPr>
              <a:t>X#</a:t>
            </a:r>
          </a:p>
          <a:p>
            <a:pPr algn="ctr" eaLnBrk="0" hangingPunct="0"/>
            <a:r>
              <a:rPr lang="en-US" sz="900" dirty="0" smtClean="0">
                <a:solidFill>
                  <a:schemeClr val="bg1"/>
                </a:solidFill>
                <a:latin typeface="+mj-lt"/>
                <a:ea typeface="MS PGothic" pitchFamily="34" charset="-128"/>
              </a:rPr>
              <a:t>Leads)</a:t>
            </a:r>
            <a:endParaRPr lang="en-US" sz="900" dirty="0">
              <a:solidFill>
                <a:schemeClr val="bg1"/>
              </a:solidFill>
              <a:latin typeface="+mj-lt"/>
              <a:ea typeface="MS PGothic" pitchFamily="34" charset="-128"/>
            </a:endParaRPr>
          </a:p>
        </p:txBody>
      </p:sp>
      <p:sp>
        <p:nvSpPr>
          <p:cNvPr id="37" name="Pentagon 36"/>
          <p:cNvSpPr/>
          <p:nvPr/>
        </p:nvSpPr>
        <p:spPr bwMode="auto">
          <a:xfrm>
            <a:off x="3090930" y="2057815"/>
            <a:ext cx="5344978" cy="431128"/>
          </a:xfrm>
          <a:prstGeom prst="homePlate">
            <a:avLst>
              <a:gd name="adj" fmla="val 29032"/>
            </a:avLst>
          </a:prstGeom>
          <a:solidFill>
            <a:srgbClr val="1E6F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16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Webinar Attend</a:t>
            </a:r>
          </a:p>
        </p:txBody>
      </p:sp>
      <p:sp>
        <p:nvSpPr>
          <p:cNvPr id="38" name="Pentagon 37"/>
          <p:cNvSpPr/>
          <p:nvPr/>
        </p:nvSpPr>
        <p:spPr bwMode="auto">
          <a:xfrm rot="21185623" flipV="1">
            <a:off x="3099368" y="2028324"/>
            <a:ext cx="452037" cy="333781"/>
          </a:xfrm>
          <a:prstGeom prst="homePlate">
            <a:avLst>
              <a:gd name="adj" fmla="val 29032"/>
            </a:avLst>
          </a:prstGeom>
          <a:solidFill>
            <a:srgbClr val="323E48">
              <a:alpha val="1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65100">
              <a:srgbClr val="323E48">
                <a:alpha val="26000"/>
              </a:srgbClr>
            </a:glow>
            <a:softEdge rad="1016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9" name="Pentagon 38"/>
          <p:cNvSpPr/>
          <p:nvPr/>
        </p:nvSpPr>
        <p:spPr bwMode="auto">
          <a:xfrm rot="2363525" flipV="1">
            <a:off x="2894525" y="2179657"/>
            <a:ext cx="537716" cy="431126"/>
          </a:xfrm>
          <a:prstGeom prst="homePlate">
            <a:avLst>
              <a:gd name="adj" fmla="val 29032"/>
            </a:avLst>
          </a:prstGeom>
          <a:solidFill>
            <a:srgbClr val="1BA3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(X%)</a:t>
            </a:r>
          </a:p>
        </p:txBody>
      </p:sp>
      <p:sp>
        <p:nvSpPr>
          <p:cNvPr id="40" name="Pentagon 39"/>
          <p:cNvSpPr/>
          <p:nvPr/>
        </p:nvSpPr>
        <p:spPr bwMode="auto">
          <a:xfrm>
            <a:off x="3432666" y="2535467"/>
            <a:ext cx="4719005" cy="431128"/>
          </a:xfrm>
          <a:prstGeom prst="homePlate">
            <a:avLst>
              <a:gd name="adj" fmla="val 29032"/>
            </a:avLst>
          </a:prstGeom>
          <a:solidFill>
            <a:srgbClr val="1E6F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16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Webinar Follow-</a:t>
            </a:r>
            <a:r>
              <a:rPr lang="en-US" sz="16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Up Includes Offer </a:t>
            </a:r>
            <a:r>
              <a:rPr lang="en-US" sz="16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for Demo</a:t>
            </a:r>
          </a:p>
        </p:txBody>
      </p:sp>
      <p:sp>
        <p:nvSpPr>
          <p:cNvPr id="41" name="Pentagon 40"/>
          <p:cNvSpPr/>
          <p:nvPr/>
        </p:nvSpPr>
        <p:spPr bwMode="auto">
          <a:xfrm rot="21185623" flipV="1">
            <a:off x="3448635" y="2505977"/>
            <a:ext cx="452037" cy="333781"/>
          </a:xfrm>
          <a:prstGeom prst="homePlate">
            <a:avLst>
              <a:gd name="adj" fmla="val 29032"/>
            </a:avLst>
          </a:prstGeom>
          <a:solidFill>
            <a:srgbClr val="323E48">
              <a:alpha val="1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65100">
              <a:srgbClr val="323E48">
                <a:alpha val="26000"/>
              </a:srgbClr>
            </a:glow>
            <a:softEdge rad="1016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2" name="Pentagon 41"/>
          <p:cNvSpPr/>
          <p:nvPr/>
        </p:nvSpPr>
        <p:spPr bwMode="auto">
          <a:xfrm rot="2363525" flipV="1">
            <a:off x="3243792" y="2657310"/>
            <a:ext cx="537716" cy="431126"/>
          </a:xfrm>
          <a:prstGeom prst="homePlate">
            <a:avLst>
              <a:gd name="adj" fmla="val 29032"/>
            </a:avLst>
          </a:prstGeom>
          <a:solidFill>
            <a:srgbClr val="1BA3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(X%)</a:t>
            </a:r>
          </a:p>
        </p:txBody>
      </p:sp>
      <p:sp>
        <p:nvSpPr>
          <p:cNvPr id="72" name="Pentagon 71"/>
          <p:cNvSpPr/>
          <p:nvPr/>
        </p:nvSpPr>
        <p:spPr bwMode="auto">
          <a:xfrm>
            <a:off x="3810106" y="3007632"/>
            <a:ext cx="4057326" cy="431128"/>
          </a:xfrm>
          <a:prstGeom prst="homePlate">
            <a:avLst>
              <a:gd name="adj" fmla="val 29032"/>
            </a:avLst>
          </a:prstGeom>
          <a:solidFill>
            <a:srgbClr val="1E6F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16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Attend</a:t>
            </a:r>
            <a:endParaRPr lang="en-US" sz="16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73" name="Pentagon 72"/>
          <p:cNvSpPr/>
          <p:nvPr/>
        </p:nvSpPr>
        <p:spPr bwMode="auto">
          <a:xfrm rot="21185623" flipV="1">
            <a:off x="3827476" y="2978142"/>
            <a:ext cx="452037" cy="333781"/>
          </a:xfrm>
          <a:prstGeom prst="homePlate">
            <a:avLst>
              <a:gd name="adj" fmla="val 29032"/>
            </a:avLst>
          </a:prstGeom>
          <a:solidFill>
            <a:srgbClr val="323E48">
              <a:alpha val="1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65100">
              <a:srgbClr val="323E48">
                <a:alpha val="26000"/>
              </a:srgbClr>
            </a:glow>
            <a:softEdge rad="1016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4" name="Pentagon 73"/>
          <p:cNvSpPr/>
          <p:nvPr/>
        </p:nvSpPr>
        <p:spPr bwMode="auto">
          <a:xfrm rot="2363525" flipV="1">
            <a:off x="3622632" y="3129475"/>
            <a:ext cx="537716" cy="431126"/>
          </a:xfrm>
          <a:prstGeom prst="homePlate">
            <a:avLst>
              <a:gd name="adj" fmla="val 29032"/>
            </a:avLst>
          </a:prstGeom>
          <a:solidFill>
            <a:srgbClr val="1BA3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(X%)</a:t>
            </a:r>
          </a:p>
        </p:txBody>
      </p:sp>
      <p:sp>
        <p:nvSpPr>
          <p:cNvPr id="75" name="Pentagon 74"/>
          <p:cNvSpPr/>
          <p:nvPr/>
        </p:nvSpPr>
        <p:spPr bwMode="auto">
          <a:xfrm>
            <a:off x="4167145" y="3485284"/>
            <a:ext cx="3452336" cy="431128"/>
          </a:xfrm>
          <a:prstGeom prst="homePlate">
            <a:avLst>
              <a:gd name="adj" fmla="val 29032"/>
            </a:avLst>
          </a:prstGeom>
          <a:solidFill>
            <a:srgbClr val="1E6F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16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Good Leads</a:t>
            </a:r>
          </a:p>
        </p:txBody>
      </p:sp>
      <p:sp>
        <p:nvSpPr>
          <p:cNvPr id="76" name="Pentagon 75"/>
          <p:cNvSpPr/>
          <p:nvPr/>
        </p:nvSpPr>
        <p:spPr bwMode="auto">
          <a:xfrm rot="21185623" flipV="1">
            <a:off x="4182714" y="3455793"/>
            <a:ext cx="452037" cy="333781"/>
          </a:xfrm>
          <a:prstGeom prst="homePlate">
            <a:avLst>
              <a:gd name="adj" fmla="val 29032"/>
            </a:avLst>
          </a:prstGeom>
          <a:solidFill>
            <a:srgbClr val="323E48">
              <a:alpha val="1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65100">
              <a:srgbClr val="323E48">
                <a:alpha val="26000"/>
              </a:srgbClr>
            </a:glow>
            <a:softEdge rad="1016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7" name="Pentagon 76"/>
          <p:cNvSpPr/>
          <p:nvPr/>
        </p:nvSpPr>
        <p:spPr bwMode="auto">
          <a:xfrm rot="2363525" flipV="1">
            <a:off x="3977871" y="3607127"/>
            <a:ext cx="537716" cy="431126"/>
          </a:xfrm>
          <a:prstGeom prst="homePlate">
            <a:avLst>
              <a:gd name="adj" fmla="val 29032"/>
            </a:avLst>
          </a:prstGeom>
          <a:solidFill>
            <a:srgbClr val="1BA3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(X%)</a:t>
            </a:r>
          </a:p>
        </p:txBody>
      </p:sp>
      <p:sp>
        <p:nvSpPr>
          <p:cNvPr id="78" name="Pentagon 77"/>
          <p:cNvSpPr/>
          <p:nvPr/>
        </p:nvSpPr>
        <p:spPr bwMode="auto">
          <a:xfrm>
            <a:off x="4529283" y="3962936"/>
            <a:ext cx="2860388" cy="431128"/>
          </a:xfrm>
          <a:prstGeom prst="homePlate">
            <a:avLst>
              <a:gd name="adj" fmla="val 29032"/>
            </a:avLst>
          </a:prstGeom>
          <a:solidFill>
            <a:srgbClr val="1E6F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16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Opportunities</a:t>
            </a:r>
            <a:endParaRPr lang="en-US" sz="16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79" name="Pentagon 78"/>
          <p:cNvSpPr/>
          <p:nvPr/>
        </p:nvSpPr>
        <p:spPr bwMode="auto">
          <a:xfrm rot="21185623" flipV="1">
            <a:off x="4531981" y="3933446"/>
            <a:ext cx="452037" cy="333781"/>
          </a:xfrm>
          <a:prstGeom prst="homePlate">
            <a:avLst>
              <a:gd name="adj" fmla="val 29032"/>
            </a:avLst>
          </a:prstGeom>
          <a:solidFill>
            <a:srgbClr val="323E48">
              <a:alpha val="1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65100">
              <a:srgbClr val="323E48">
                <a:alpha val="26000"/>
              </a:srgbClr>
            </a:glow>
            <a:softEdge rad="1016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0" name="Pentagon 79"/>
          <p:cNvSpPr/>
          <p:nvPr/>
        </p:nvSpPr>
        <p:spPr bwMode="auto">
          <a:xfrm rot="2363525" flipV="1">
            <a:off x="4327138" y="4084779"/>
            <a:ext cx="537716" cy="431126"/>
          </a:xfrm>
          <a:prstGeom prst="homePlate">
            <a:avLst>
              <a:gd name="adj" fmla="val 29032"/>
            </a:avLst>
          </a:prstGeom>
          <a:solidFill>
            <a:srgbClr val="1BA3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(X%)</a:t>
            </a:r>
          </a:p>
        </p:txBody>
      </p:sp>
      <p:sp>
        <p:nvSpPr>
          <p:cNvPr id="81" name="Pentagon 80"/>
          <p:cNvSpPr/>
          <p:nvPr/>
        </p:nvSpPr>
        <p:spPr bwMode="auto">
          <a:xfrm>
            <a:off x="4865919" y="4444326"/>
            <a:ext cx="2306038" cy="431128"/>
          </a:xfrm>
          <a:prstGeom prst="homePlate">
            <a:avLst>
              <a:gd name="adj" fmla="val 29032"/>
            </a:avLst>
          </a:prstGeom>
          <a:solidFill>
            <a:srgbClr val="D4752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16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WON</a:t>
            </a:r>
          </a:p>
        </p:txBody>
      </p:sp>
      <p:sp>
        <p:nvSpPr>
          <p:cNvPr id="82" name="Pentagon 81"/>
          <p:cNvSpPr/>
          <p:nvPr/>
        </p:nvSpPr>
        <p:spPr bwMode="auto">
          <a:xfrm rot="21185623" flipV="1">
            <a:off x="4885002" y="4414836"/>
            <a:ext cx="452037" cy="333781"/>
          </a:xfrm>
          <a:prstGeom prst="homePlate">
            <a:avLst>
              <a:gd name="adj" fmla="val 29032"/>
            </a:avLst>
          </a:prstGeom>
          <a:solidFill>
            <a:srgbClr val="323E48">
              <a:alpha val="1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65100">
              <a:srgbClr val="323E48">
                <a:alpha val="26000"/>
              </a:srgbClr>
            </a:glow>
            <a:softEdge rad="1016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3" name="Pentagon 82"/>
          <p:cNvSpPr/>
          <p:nvPr/>
        </p:nvSpPr>
        <p:spPr bwMode="auto">
          <a:xfrm rot="2363525" flipV="1">
            <a:off x="4680158" y="4566169"/>
            <a:ext cx="537716" cy="431126"/>
          </a:xfrm>
          <a:prstGeom prst="homePlate">
            <a:avLst>
              <a:gd name="adj" fmla="val 29032"/>
            </a:avLst>
          </a:prstGeom>
          <a:solidFill>
            <a:srgbClr val="F582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(X%)</a:t>
            </a:r>
          </a:p>
        </p:txBody>
      </p:sp>
    </p:spTree>
    <p:extLst>
      <p:ext uri="{BB962C8B-B14F-4D97-AF65-F5344CB8AC3E}">
        <p14:creationId xmlns:p14="http://schemas.microsoft.com/office/powerpoint/2010/main" val="16227617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entagon 51"/>
          <p:cNvSpPr/>
          <p:nvPr/>
        </p:nvSpPr>
        <p:spPr bwMode="auto">
          <a:xfrm>
            <a:off x="3145497" y="3277392"/>
            <a:ext cx="4687576" cy="307595"/>
          </a:xfrm>
          <a:prstGeom prst="homePlate">
            <a:avLst>
              <a:gd name="adj" fmla="val 29032"/>
            </a:avLst>
          </a:prstGeom>
          <a:solidFill>
            <a:srgbClr val="1BA3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9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What are your goals? </a:t>
            </a:r>
          </a:p>
        </p:txBody>
      </p:sp>
      <p:sp>
        <p:nvSpPr>
          <p:cNvPr id="53" name="Pentagon 52"/>
          <p:cNvSpPr/>
          <p:nvPr/>
        </p:nvSpPr>
        <p:spPr bwMode="auto">
          <a:xfrm>
            <a:off x="3000345" y="3681700"/>
            <a:ext cx="4687576" cy="307595"/>
          </a:xfrm>
          <a:prstGeom prst="homePlate">
            <a:avLst>
              <a:gd name="adj" fmla="val 29032"/>
            </a:avLst>
          </a:prstGeom>
          <a:solidFill>
            <a:srgbClr val="1BA3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9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Which activities will you run to hit your goals? </a:t>
            </a:r>
          </a:p>
        </p:txBody>
      </p:sp>
      <p:sp>
        <p:nvSpPr>
          <p:cNvPr id="113" name="Title 1"/>
          <p:cNvSpPr txBox="1">
            <a:spLocks/>
          </p:cNvSpPr>
          <p:nvPr/>
        </p:nvSpPr>
        <p:spPr bwMode="auto">
          <a:xfrm>
            <a:off x="218880" y="148448"/>
            <a:ext cx="8671564" cy="45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b="1" kern="0" dirty="0">
                <a:solidFill>
                  <a:srgbClr val="8C70C9"/>
                </a:solidFill>
                <a:latin typeface="Trebuchet MS"/>
                <a:ea typeface="ＭＳ Ｐゴシック" pitchFamily="-106" charset="-128"/>
                <a:cs typeface="Trebuchet MS"/>
              </a:rPr>
              <a:t>Campaign </a:t>
            </a:r>
            <a:r>
              <a:rPr lang="en-US" sz="3200" b="1" kern="0" dirty="0" smtClean="0">
                <a:solidFill>
                  <a:srgbClr val="8C70C9"/>
                </a:solidFill>
                <a:latin typeface="Trebuchet MS"/>
                <a:ea typeface="ＭＳ Ｐゴシック" pitchFamily="-106" charset="-128"/>
                <a:cs typeface="Trebuchet MS"/>
              </a:rPr>
              <a:t>Details</a:t>
            </a:r>
            <a:endParaRPr lang="en-US" b="1" kern="0" dirty="0">
              <a:solidFill>
                <a:srgbClr val="8C70C9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50" name="Pentagon 49"/>
          <p:cNvSpPr/>
          <p:nvPr/>
        </p:nvSpPr>
        <p:spPr bwMode="auto">
          <a:xfrm>
            <a:off x="3441849" y="2492733"/>
            <a:ext cx="4687576" cy="307595"/>
          </a:xfrm>
          <a:prstGeom prst="homePlate">
            <a:avLst>
              <a:gd name="adj" fmla="val 29032"/>
            </a:avLst>
          </a:prstGeom>
          <a:solidFill>
            <a:srgbClr val="1BA3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9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What are your goals? </a:t>
            </a:r>
          </a:p>
        </p:txBody>
      </p:sp>
      <p:sp>
        <p:nvSpPr>
          <p:cNvPr id="51" name="Pentagon 50"/>
          <p:cNvSpPr/>
          <p:nvPr/>
        </p:nvSpPr>
        <p:spPr bwMode="auto">
          <a:xfrm>
            <a:off x="3290649" y="2893111"/>
            <a:ext cx="4687576" cy="307595"/>
          </a:xfrm>
          <a:prstGeom prst="homePlate">
            <a:avLst>
              <a:gd name="adj" fmla="val 29032"/>
            </a:avLst>
          </a:prstGeom>
          <a:solidFill>
            <a:srgbClr val="1BA3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9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Which activities will you run to hit your goals? </a:t>
            </a:r>
          </a:p>
        </p:txBody>
      </p:sp>
      <p:sp>
        <p:nvSpPr>
          <p:cNvPr id="48" name="Pentagon 47"/>
          <p:cNvSpPr/>
          <p:nvPr/>
        </p:nvSpPr>
        <p:spPr bwMode="auto">
          <a:xfrm>
            <a:off x="3732169" y="1696233"/>
            <a:ext cx="4687576" cy="307595"/>
          </a:xfrm>
          <a:prstGeom prst="homePlate">
            <a:avLst>
              <a:gd name="adj" fmla="val 29032"/>
            </a:avLst>
          </a:prstGeom>
          <a:solidFill>
            <a:srgbClr val="1BA3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9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What are your goals? </a:t>
            </a:r>
          </a:p>
        </p:txBody>
      </p:sp>
      <p:sp>
        <p:nvSpPr>
          <p:cNvPr id="49" name="Pentagon 48"/>
          <p:cNvSpPr/>
          <p:nvPr/>
        </p:nvSpPr>
        <p:spPr bwMode="auto">
          <a:xfrm>
            <a:off x="3587001" y="2105810"/>
            <a:ext cx="4687576" cy="307595"/>
          </a:xfrm>
          <a:prstGeom prst="homePlate">
            <a:avLst>
              <a:gd name="adj" fmla="val 29032"/>
            </a:avLst>
          </a:prstGeom>
          <a:solidFill>
            <a:srgbClr val="1BA3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9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Which activities will you run to hit your goals? </a:t>
            </a:r>
          </a:p>
        </p:txBody>
      </p:sp>
      <p:sp>
        <p:nvSpPr>
          <p:cNvPr id="47" name="Pentagon 46"/>
          <p:cNvSpPr/>
          <p:nvPr/>
        </p:nvSpPr>
        <p:spPr bwMode="auto">
          <a:xfrm>
            <a:off x="4355530" y="915492"/>
            <a:ext cx="4421049" cy="312108"/>
          </a:xfrm>
          <a:prstGeom prst="homePlate">
            <a:avLst>
              <a:gd name="adj" fmla="val 29032"/>
            </a:avLst>
          </a:prstGeom>
          <a:solidFill>
            <a:srgbClr val="8C70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9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What are your goals? </a:t>
            </a:r>
          </a:p>
        </p:txBody>
      </p:sp>
      <p:sp>
        <p:nvSpPr>
          <p:cNvPr id="45" name="Pentagon 44"/>
          <p:cNvSpPr/>
          <p:nvPr/>
        </p:nvSpPr>
        <p:spPr bwMode="auto">
          <a:xfrm>
            <a:off x="4428997" y="1313998"/>
            <a:ext cx="4169163" cy="312108"/>
          </a:xfrm>
          <a:prstGeom prst="homePlate">
            <a:avLst>
              <a:gd name="adj" fmla="val 29032"/>
            </a:avLst>
          </a:prstGeom>
          <a:solidFill>
            <a:srgbClr val="8C70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9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Which activities will you run to hit your goals? </a:t>
            </a:r>
          </a:p>
        </p:txBody>
      </p:sp>
      <p:sp>
        <p:nvSpPr>
          <p:cNvPr id="31" name="Pentagon 30"/>
          <p:cNvSpPr/>
          <p:nvPr/>
        </p:nvSpPr>
        <p:spPr bwMode="auto">
          <a:xfrm>
            <a:off x="1311062" y="1702792"/>
            <a:ext cx="3327910" cy="710613"/>
          </a:xfrm>
          <a:prstGeom prst="homePlate">
            <a:avLst>
              <a:gd name="adj" fmla="val 29032"/>
            </a:avLst>
          </a:prstGeom>
          <a:solidFill>
            <a:srgbClr val="1E6F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18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Known Names</a:t>
            </a:r>
            <a:endParaRPr lang="en-US" sz="18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34" name="Pentagon 33"/>
          <p:cNvSpPr/>
          <p:nvPr/>
        </p:nvSpPr>
        <p:spPr bwMode="auto">
          <a:xfrm>
            <a:off x="750136" y="915493"/>
            <a:ext cx="3879699" cy="710613"/>
          </a:xfrm>
          <a:prstGeom prst="homePlate">
            <a:avLst>
              <a:gd name="adj" fmla="val 29032"/>
            </a:avLst>
          </a:prstGeom>
          <a:solidFill>
            <a:srgbClr val="5A54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18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Awareness</a:t>
            </a:r>
            <a:endParaRPr lang="en-US" sz="18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37" name="Pentagon 36"/>
          <p:cNvSpPr/>
          <p:nvPr/>
        </p:nvSpPr>
        <p:spPr bwMode="auto">
          <a:xfrm>
            <a:off x="1896592" y="2490093"/>
            <a:ext cx="2769791" cy="710613"/>
          </a:xfrm>
          <a:prstGeom prst="homePlate">
            <a:avLst>
              <a:gd name="adj" fmla="val 29032"/>
            </a:avLst>
          </a:prstGeom>
          <a:solidFill>
            <a:srgbClr val="1E6F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18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Qualified Names</a:t>
            </a:r>
            <a:endParaRPr lang="en-US" sz="18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40" name="Pentagon 39"/>
          <p:cNvSpPr/>
          <p:nvPr/>
        </p:nvSpPr>
        <p:spPr bwMode="auto">
          <a:xfrm>
            <a:off x="2472279" y="3277392"/>
            <a:ext cx="2203241" cy="710613"/>
          </a:xfrm>
          <a:prstGeom prst="homePlate">
            <a:avLst>
              <a:gd name="adj" fmla="val 29032"/>
            </a:avLst>
          </a:prstGeom>
          <a:solidFill>
            <a:srgbClr val="1E6F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18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Opportunities</a:t>
            </a:r>
            <a:endParaRPr lang="en-US" sz="18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54" name="Pentagon 53"/>
          <p:cNvSpPr/>
          <p:nvPr/>
        </p:nvSpPr>
        <p:spPr bwMode="auto">
          <a:xfrm>
            <a:off x="3658807" y="4081349"/>
            <a:ext cx="3896058" cy="307595"/>
          </a:xfrm>
          <a:prstGeom prst="homePlate">
            <a:avLst>
              <a:gd name="adj" fmla="val 29032"/>
            </a:avLst>
          </a:prstGeom>
          <a:solidFill>
            <a:srgbClr val="F582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9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What are your goals? </a:t>
            </a:r>
          </a:p>
        </p:txBody>
      </p:sp>
      <p:sp>
        <p:nvSpPr>
          <p:cNvPr id="55" name="Pentagon 54"/>
          <p:cNvSpPr/>
          <p:nvPr/>
        </p:nvSpPr>
        <p:spPr bwMode="auto">
          <a:xfrm>
            <a:off x="3906759" y="4485657"/>
            <a:ext cx="3521098" cy="307595"/>
          </a:xfrm>
          <a:prstGeom prst="homePlate">
            <a:avLst>
              <a:gd name="adj" fmla="val 29032"/>
            </a:avLst>
          </a:prstGeom>
          <a:solidFill>
            <a:srgbClr val="F582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9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Which activities will you run to hit your goals? </a:t>
            </a:r>
          </a:p>
        </p:txBody>
      </p:sp>
      <p:sp>
        <p:nvSpPr>
          <p:cNvPr id="56" name="Pentagon 55"/>
          <p:cNvSpPr/>
          <p:nvPr/>
        </p:nvSpPr>
        <p:spPr bwMode="auto">
          <a:xfrm>
            <a:off x="3039972" y="4081349"/>
            <a:ext cx="1635548" cy="710613"/>
          </a:xfrm>
          <a:prstGeom prst="homePlate">
            <a:avLst>
              <a:gd name="adj" fmla="val 29032"/>
            </a:avLst>
          </a:prstGeom>
          <a:solidFill>
            <a:srgbClr val="D4752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18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WINS</a:t>
            </a:r>
            <a:endParaRPr lang="en-US" sz="18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4609452" y="426639"/>
            <a:ext cx="8671564" cy="45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b="1" kern="0" dirty="0" smtClean="0">
                <a:solidFill>
                  <a:srgbClr val="8C70C9"/>
                </a:solidFill>
                <a:latin typeface="Trebuchet MS"/>
                <a:ea typeface="ＭＳ Ｐゴシック" pitchFamily="-106" charset="-128"/>
                <a:cs typeface="Trebuchet MS"/>
              </a:rPr>
              <a:t>The </a:t>
            </a:r>
            <a:r>
              <a:rPr lang="en-US" b="1" kern="0" dirty="0">
                <a:solidFill>
                  <a:srgbClr val="8C70C9"/>
                </a:solidFill>
                <a:latin typeface="Trebuchet MS"/>
                <a:ea typeface="ＭＳ Ｐゴシック" pitchFamily="-106" charset="-128"/>
                <a:cs typeface="Trebuchet MS"/>
              </a:rPr>
              <a:t>Marketing-Sales </a:t>
            </a:r>
            <a:r>
              <a:rPr lang="en-US" b="1" kern="0" dirty="0" smtClean="0">
                <a:solidFill>
                  <a:srgbClr val="8C70C9"/>
                </a:solidFill>
                <a:latin typeface="Trebuchet MS"/>
                <a:ea typeface="ＭＳ Ｐゴシック" pitchFamily="-106" charset="-128"/>
                <a:cs typeface="Trebuchet MS"/>
              </a:rPr>
              <a:t>Funnel</a:t>
            </a:r>
            <a:endParaRPr lang="en-US" b="1" kern="0" dirty="0">
              <a:solidFill>
                <a:srgbClr val="8C70C9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82529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/>
          <p:cNvSpPr txBox="1">
            <a:spLocks/>
          </p:cNvSpPr>
          <p:nvPr/>
        </p:nvSpPr>
        <p:spPr bwMode="auto">
          <a:xfrm>
            <a:off x="218880" y="148448"/>
            <a:ext cx="5928706" cy="45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b="1" kern="0" dirty="0">
                <a:solidFill>
                  <a:srgbClr val="8C70C9"/>
                </a:solidFill>
                <a:latin typeface="Trebuchet MS"/>
                <a:ea typeface="ＭＳ Ｐゴシック" pitchFamily="-106" charset="-128"/>
                <a:cs typeface="Trebuchet MS"/>
              </a:rPr>
              <a:t>Campaign Evaluation</a:t>
            </a:r>
          </a:p>
        </p:txBody>
      </p:sp>
      <p:sp>
        <p:nvSpPr>
          <p:cNvPr id="67" name="Pentagon 66"/>
          <p:cNvSpPr/>
          <p:nvPr/>
        </p:nvSpPr>
        <p:spPr bwMode="auto">
          <a:xfrm rot="18092505">
            <a:off x="1936154" y="972521"/>
            <a:ext cx="636359" cy="332077"/>
          </a:xfrm>
          <a:prstGeom prst="homePlate">
            <a:avLst>
              <a:gd name="adj" fmla="val 0"/>
            </a:avLst>
          </a:prstGeom>
          <a:solidFill>
            <a:srgbClr val="1E6F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sp>
        <p:nvSpPr>
          <p:cNvPr id="68" name="Pentagon 67"/>
          <p:cNvSpPr/>
          <p:nvPr/>
        </p:nvSpPr>
        <p:spPr bwMode="auto">
          <a:xfrm>
            <a:off x="946727" y="1095321"/>
            <a:ext cx="1340584" cy="630427"/>
          </a:xfrm>
          <a:prstGeom prst="homePlate">
            <a:avLst>
              <a:gd name="adj" fmla="val 29032"/>
            </a:avLst>
          </a:prstGeom>
          <a:solidFill>
            <a:srgbClr val="1E6F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endParaRPr lang="en-US" sz="18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97" name="Pentagon 96"/>
          <p:cNvSpPr/>
          <p:nvPr/>
        </p:nvSpPr>
        <p:spPr bwMode="auto">
          <a:xfrm rot="414377">
            <a:off x="989944" y="1280789"/>
            <a:ext cx="661003" cy="488081"/>
          </a:xfrm>
          <a:prstGeom prst="homePlate">
            <a:avLst>
              <a:gd name="adj" fmla="val 29032"/>
            </a:avLst>
          </a:prstGeom>
          <a:solidFill>
            <a:srgbClr val="323E48">
              <a:alpha val="1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65100">
              <a:srgbClr val="323E48">
                <a:alpha val="26000"/>
              </a:srgbClr>
            </a:glow>
            <a:softEdge rad="1016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aphicFrame>
        <p:nvGraphicFramePr>
          <p:cNvPr id="8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0356543"/>
              </p:ext>
            </p:extLst>
          </p:nvPr>
        </p:nvGraphicFramePr>
        <p:xfrm>
          <a:off x="952499" y="783868"/>
          <a:ext cx="7968672" cy="2627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274"/>
                <a:gridCol w="1316950"/>
                <a:gridCol w="1328112"/>
                <a:gridCol w="1328112"/>
                <a:gridCol w="1328112"/>
                <a:gridCol w="1328112"/>
              </a:tblGrid>
              <a:tr h="652318">
                <a:tc rowSpan="2"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Programs</a:t>
                      </a:r>
                      <a:endParaRPr lang="en-US" sz="1400" dirty="0"/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Cost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1BA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New Names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1BA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New Qualified Names</a:t>
                      </a:r>
                      <a:endParaRPr lang="en-US" sz="1200" dirty="0"/>
                    </a:p>
                  </a:txBody>
                  <a:tcPr marT="34290" marB="34290" anchor="ctr">
                    <a:solidFill>
                      <a:srgbClr val="1BA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Opportunities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1BA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Revenue 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1BA3DD"/>
                    </a:solidFill>
                  </a:tcPr>
                </a:tc>
              </a:tr>
              <a:tr h="280217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</a:tr>
              <a:tr h="282527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1BA3DD"/>
                          </a:solidFill>
                        </a:rPr>
                        <a:t>Program 1</a:t>
                      </a:r>
                      <a:endParaRPr lang="en-US" sz="1400" b="1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</a:tr>
              <a:tr h="150427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1BA3DD"/>
                          </a:solidFill>
                        </a:rPr>
                        <a:t>Program 2</a:t>
                      </a:r>
                      <a:endParaRPr lang="en-US" sz="1400" b="1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</a:tr>
              <a:tr h="158278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1BA3DD"/>
                          </a:solidFill>
                        </a:rPr>
                        <a:t>Program 3</a:t>
                      </a:r>
                      <a:endParaRPr lang="en-US" sz="1400" b="1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</a:tr>
              <a:tr h="282527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1BA3DD"/>
                          </a:solidFill>
                        </a:rPr>
                        <a:t>Program 4</a:t>
                      </a:r>
                      <a:endParaRPr lang="en-US" sz="1400" b="1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</a:tr>
              <a:tr h="126056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1BA3DD"/>
                          </a:solidFill>
                        </a:rPr>
                        <a:t>Program 5</a:t>
                      </a:r>
                      <a:endParaRPr lang="en-US" sz="1400" b="1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</a:tr>
              <a:tr h="12062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1BA3DD"/>
                          </a:solidFill>
                        </a:rPr>
                        <a:t>Program 6</a:t>
                      </a:r>
                      <a:endParaRPr lang="en-US" sz="1400" b="1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98" name="Pentagon 97"/>
          <p:cNvSpPr/>
          <p:nvPr/>
        </p:nvSpPr>
        <p:spPr bwMode="auto">
          <a:xfrm rot="19236475">
            <a:off x="669667" y="878646"/>
            <a:ext cx="835858" cy="630425"/>
          </a:xfrm>
          <a:prstGeom prst="homePlate">
            <a:avLst>
              <a:gd name="adj" fmla="val 29032"/>
            </a:avLst>
          </a:prstGeom>
          <a:solidFill>
            <a:srgbClr val="1BA3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964202" y="1042333"/>
            <a:ext cx="274320" cy="274320"/>
          </a:xfrm>
          <a:prstGeom prst="ellipse">
            <a:avLst/>
          </a:prstGeom>
          <a:ln w="76200" cmpd="sng">
            <a:solidFill>
              <a:srgbClr val="FFFFFF"/>
            </a:solidFill>
          </a:ln>
          <a:effectLst>
            <a:glow rad="101600">
              <a:srgbClr val="8C70C9">
                <a:alpha val="75000"/>
              </a:srgbClr>
            </a:glow>
          </a:effectLst>
        </p:spPr>
      </p:pic>
      <p:sp>
        <p:nvSpPr>
          <p:cNvPr id="10" name="Pentagon 9"/>
          <p:cNvSpPr/>
          <p:nvPr/>
        </p:nvSpPr>
        <p:spPr bwMode="auto">
          <a:xfrm>
            <a:off x="978307" y="3640487"/>
            <a:ext cx="6610591" cy="674392"/>
          </a:xfrm>
          <a:prstGeom prst="homePlate">
            <a:avLst>
              <a:gd name="adj" fmla="val 29032"/>
            </a:avLst>
          </a:prstGeom>
          <a:solidFill>
            <a:srgbClr val="5A54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i="1" dirty="0" smtClean="0">
                <a:solidFill>
                  <a:schemeClr val="bg1"/>
                </a:solidFill>
              </a:rPr>
              <a:t>-What are the top </a:t>
            </a:r>
            <a:r>
              <a:rPr lang="en-US" sz="1600" i="1" dirty="0">
                <a:solidFill>
                  <a:schemeClr val="bg1"/>
                </a:solidFill>
              </a:rPr>
              <a:t>performing programs </a:t>
            </a:r>
            <a:r>
              <a:rPr lang="en-US" sz="1600" i="1" dirty="0" smtClean="0">
                <a:solidFill>
                  <a:schemeClr val="bg1"/>
                </a:solidFill>
              </a:rPr>
              <a:t>that I should do again?</a:t>
            </a:r>
            <a:endParaRPr lang="en-US" sz="1600" i="1" dirty="0">
              <a:solidFill>
                <a:schemeClr val="bg1"/>
              </a:solidFill>
            </a:endParaRPr>
          </a:p>
          <a:p>
            <a:r>
              <a:rPr lang="en-US" sz="1600" i="1" dirty="0" smtClean="0">
                <a:solidFill>
                  <a:schemeClr val="bg1"/>
                </a:solidFill>
              </a:rPr>
              <a:t>-What </a:t>
            </a:r>
            <a:r>
              <a:rPr lang="en-US" sz="1600" i="1" dirty="0">
                <a:solidFill>
                  <a:schemeClr val="bg1"/>
                </a:solidFill>
              </a:rPr>
              <a:t>are </a:t>
            </a:r>
            <a:r>
              <a:rPr lang="en-US" sz="1600" i="1">
                <a:solidFill>
                  <a:schemeClr val="bg1"/>
                </a:solidFill>
              </a:rPr>
              <a:t>the </a:t>
            </a:r>
            <a:r>
              <a:rPr lang="en-US" sz="1600" i="1" smtClean="0">
                <a:solidFill>
                  <a:schemeClr val="bg1"/>
                </a:solidFill>
              </a:rPr>
              <a:t>worst </a:t>
            </a:r>
            <a:r>
              <a:rPr lang="en-US" sz="1600" i="1" dirty="0">
                <a:solidFill>
                  <a:schemeClr val="bg1"/>
                </a:solidFill>
              </a:rPr>
              <a:t>performing programs that I should </a:t>
            </a:r>
            <a:r>
              <a:rPr lang="en-US" sz="1600" i="1" dirty="0" smtClean="0">
                <a:solidFill>
                  <a:schemeClr val="bg1"/>
                </a:solidFill>
              </a:rPr>
              <a:t>not do </a:t>
            </a:r>
            <a:r>
              <a:rPr lang="en-US" sz="1600" i="1" dirty="0">
                <a:solidFill>
                  <a:schemeClr val="bg1"/>
                </a:solidFill>
              </a:rPr>
              <a:t>again?</a:t>
            </a:r>
          </a:p>
        </p:txBody>
      </p:sp>
    </p:spTree>
    <p:extLst>
      <p:ext uri="{BB962C8B-B14F-4D97-AF65-F5344CB8AC3E}">
        <p14:creationId xmlns:p14="http://schemas.microsoft.com/office/powerpoint/2010/main" val="21232405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Content Initiative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532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/>
          <p:cNvSpPr txBox="1">
            <a:spLocks/>
          </p:cNvSpPr>
          <p:nvPr/>
        </p:nvSpPr>
        <p:spPr bwMode="auto">
          <a:xfrm>
            <a:off x="218879" y="148448"/>
            <a:ext cx="8693761" cy="45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b="1" kern="0" dirty="0">
                <a:solidFill>
                  <a:srgbClr val="8C70C9"/>
                </a:solidFill>
                <a:latin typeface="Trebuchet MS"/>
                <a:ea typeface="ＭＳ Ｐゴシック" pitchFamily="-106" charset="-128"/>
                <a:cs typeface="Trebuchet MS"/>
              </a:rPr>
              <a:t>Content </a:t>
            </a:r>
            <a:r>
              <a:rPr lang="en-US" sz="3200" b="1" kern="0" dirty="0" smtClean="0">
                <a:solidFill>
                  <a:srgbClr val="8C70C9"/>
                </a:solidFill>
                <a:latin typeface="Trebuchet MS"/>
                <a:ea typeface="ＭＳ Ｐゴシック" pitchFamily="-106" charset="-128"/>
                <a:cs typeface="Trebuchet MS"/>
              </a:rPr>
              <a:t>Planning</a:t>
            </a:r>
            <a:endParaRPr lang="en-US" sz="3200" b="1" kern="0" dirty="0">
              <a:solidFill>
                <a:srgbClr val="8C70C9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graphicFrame>
        <p:nvGraphicFramePr>
          <p:cNvPr id="52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6098205"/>
              </p:ext>
            </p:extLst>
          </p:nvPr>
        </p:nvGraphicFramePr>
        <p:xfrm>
          <a:off x="1696080" y="4454006"/>
          <a:ext cx="5368829" cy="652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730"/>
                <a:gridCol w="1345033"/>
                <a:gridCol w="1345033"/>
                <a:gridCol w="1345033"/>
              </a:tblGrid>
              <a:tr h="65231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323E48"/>
                          </a:solidFill>
                        </a:rPr>
                        <a:t>Q1</a:t>
                      </a:r>
                      <a:endParaRPr lang="en-US" sz="1400" dirty="0">
                        <a:solidFill>
                          <a:srgbClr val="323E48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323E48"/>
                          </a:solidFill>
                        </a:rPr>
                        <a:t>Q2</a:t>
                      </a:r>
                      <a:endParaRPr lang="en-US" sz="1400" dirty="0">
                        <a:solidFill>
                          <a:srgbClr val="323E48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323E48"/>
                          </a:solidFill>
                        </a:rPr>
                        <a:t>Q3</a:t>
                      </a:r>
                      <a:endParaRPr lang="en-US" sz="1400" dirty="0">
                        <a:solidFill>
                          <a:srgbClr val="323E48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323E48"/>
                          </a:solidFill>
                        </a:rPr>
                        <a:t>Q4</a:t>
                      </a:r>
                      <a:endParaRPr lang="en-US" sz="1400" dirty="0">
                        <a:solidFill>
                          <a:srgbClr val="323E48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" name="Pentagon 44"/>
          <p:cNvSpPr/>
          <p:nvPr/>
        </p:nvSpPr>
        <p:spPr bwMode="auto">
          <a:xfrm>
            <a:off x="1770436" y="3331444"/>
            <a:ext cx="6560618" cy="248701"/>
          </a:xfrm>
          <a:prstGeom prst="homePlate">
            <a:avLst>
              <a:gd name="adj" fmla="val 29032"/>
            </a:avLst>
          </a:prstGeom>
          <a:solidFill>
            <a:srgbClr val="F582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3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ONGOING INITIATIVE</a:t>
            </a:r>
            <a:endParaRPr lang="en-US" sz="10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44" name="Pentagon 43"/>
          <p:cNvSpPr/>
          <p:nvPr/>
        </p:nvSpPr>
        <p:spPr bwMode="auto">
          <a:xfrm>
            <a:off x="1770436" y="3661016"/>
            <a:ext cx="6560618" cy="248701"/>
          </a:xfrm>
          <a:prstGeom prst="homePlate">
            <a:avLst>
              <a:gd name="adj" fmla="val 29032"/>
            </a:avLst>
          </a:prstGeom>
          <a:solidFill>
            <a:srgbClr val="F582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3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ONGOING INITIATIVE</a:t>
            </a:r>
            <a:endParaRPr lang="en-US" sz="10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9" name="Pentagon 8"/>
          <p:cNvSpPr/>
          <p:nvPr/>
        </p:nvSpPr>
        <p:spPr bwMode="auto">
          <a:xfrm>
            <a:off x="1770436" y="3990588"/>
            <a:ext cx="6560618" cy="248701"/>
          </a:xfrm>
          <a:prstGeom prst="homePlate">
            <a:avLst>
              <a:gd name="adj" fmla="val 29032"/>
            </a:avLst>
          </a:prstGeom>
          <a:solidFill>
            <a:srgbClr val="F582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3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ONGOING INITIATIVE</a:t>
            </a:r>
            <a:endParaRPr lang="en-US" sz="10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61697" y="4414607"/>
            <a:ext cx="5141576" cy="227955"/>
            <a:chOff x="542454" y="5772339"/>
            <a:chExt cx="8071164" cy="203878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542454" y="5867400"/>
              <a:ext cx="80711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514600" y="5791200"/>
              <a:ext cx="0" cy="1850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648200" y="5772339"/>
              <a:ext cx="0" cy="1850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781800" y="5791199"/>
              <a:ext cx="0" cy="1850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8048456"/>
              </p:ext>
            </p:extLst>
          </p:nvPr>
        </p:nvGraphicFramePr>
        <p:xfrm>
          <a:off x="428196" y="783868"/>
          <a:ext cx="6640560" cy="2305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274"/>
                <a:gridCol w="1316950"/>
                <a:gridCol w="1328112"/>
                <a:gridCol w="1328112"/>
                <a:gridCol w="1328112"/>
              </a:tblGrid>
              <a:tr h="652318">
                <a:tc rowSpan="2"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endParaRPr lang="en-US" sz="1400" dirty="0"/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Theme 1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F582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Theme 2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F582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Theme 3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F582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Theme 4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F58220"/>
                    </a:solidFill>
                  </a:tcPr>
                </a:tc>
              </a:tr>
              <a:tr h="280217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</a:tr>
              <a:tr h="2825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58220"/>
                          </a:solidFill>
                        </a:rPr>
                        <a:t>Ebook</a:t>
                      </a:r>
                      <a:endParaRPr lang="en-US" sz="1400" dirty="0">
                        <a:solidFill>
                          <a:srgbClr val="F5822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58220"/>
                          </a:solidFill>
                        </a:rPr>
                        <a:t>Ebook</a:t>
                      </a:r>
                      <a:endParaRPr lang="en-US" sz="1400" dirty="0">
                        <a:solidFill>
                          <a:srgbClr val="F5822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58220"/>
                          </a:solidFill>
                        </a:rPr>
                        <a:t>Ebook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58220"/>
                          </a:solidFill>
                        </a:rPr>
                        <a:t>Ebook</a:t>
                      </a:r>
                    </a:p>
                  </a:txBody>
                  <a:tcPr marT="34290" marB="34290"/>
                </a:tc>
              </a:tr>
              <a:tr h="28252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58220"/>
                          </a:solidFill>
                        </a:rPr>
                        <a:t>Infographic</a:t>
                      </a:r>
                      <a:endParaRPr lang="en-US" sz="1400" dirty="0">
                        <a:solidFill>
                          <a:srgbClr val="F5822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58220"/>
                          </a:solidFill>
                        </a:rPr>
                        <a:t>Infographic</a:t>
                      </a:r>
                      <a:endParaRPr lang="en-US" sz="1400" dirty="0">
                        <a:solidFill>
                          <a:srgbClr val="F5822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58220"/>
                          </a:solidFill>
                        </a:rPr>
                        <a:t>Infographic</a:t>
                      </a:r>
                      <a:endParaRPr lang="en-US" sz="1400" dirty="0">
                        <a:solidFill>
                          <a:srgbClr val="F5822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58220"/>
                          </a:solidFill>
                        </a:rPr>
                        <a:t>Infographic</a:t>
                      </a:r>
                      <a:endParaRPr lang="en-US" sz="1400" dirty="0">
                        <a:solidFill>
                          <a:srgbClr val="F58220"/>
                        </a:solidFill>
                      </a:endParaRPr>
                    </a:p>
                  </a:txBody>
                  <a:tcPr marT="34290" marB="34290"/>
                </a:tc>
              </a:tr>
              <a:tr h="28252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58220"/>
                          </a:solidFill>
                        </a:rPr>
                        <a:t>Slide Deck</a:t>
                      </a:r>
                      <a:endParaRPr lang="en-US" sz="1400" dirty="0">
                        <a:solidFill>
                          <a:srgbClr val="F5822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58220"/>
                          </a:solidFill>
                        </a:rPr>
                        <a:t>Slide Deck</a:t>
                      </a:r>
                      <a:endParaRPr lang="en-US" sz="1400" dirty="0">
                        <a:solidFill>
                          <a:srgbClr val="F5822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58220"/>
                          </a:solidFill>
                        </a:rPr>
                        <a:t>Slide Deck</a:t>
                      </a:r>
                      <a:endParaRPr lang="en-US" sz="1400" dirty="0">
                        <a:solidFill>
                          <a:srgbClr val="F5822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58220"/>
                          </a:solidFill>
                        </a:rPr>
                        <a:t>Slide Deck</a:t>
                      </a:r>
                      <a:endParaRPr lang="en-US" sz="1400" dirty="0">
                        <a:solidFill>
                          <a:srgbClr val="F58220"/>
                        </a:solidFill>
                      </a:endParaRPr>
                    </a:p>
                  </a:txBody>
                  <a:tcPr marT="34290" marB="34290"/>
                </a:tc>
              </a:tr>
              <a:tr h="2825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58220"/>
                          </a:solidFill>
                        </a:rPr>
                        <a:t>Blog Post</a:t>
                      </a:r>
                      <a:endParaRPr lang="en-US" sz="1400" dirty="0">
                        <a:solidFill>
                          <a:srgbClr val="F5822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58220"/>
                          </a:solidFill>
                        </a:rPr>
                        <a:t>Blog Post</a:t>
                      </a:r>
                      <a:endParaRPr lang="en-US" sz="1400" dirty="0">
                        <a:solidFill>
                          <a:srgbClr val="F5822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58220"/>
                          </a:solidFill>
                        </a:rPr>
                        <a:t>Blog Post</a:t>
                      </a:r>
                      <a:endParaRPr lang="en-US" sz="1400" dirty="0">
                        <a:solidFill>
                          <a:srgbClr val="F5822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58220"/>
                          </a:solidFill>
                        </a:rPr>
                        <a:t>Blog Post</a:t>
                      </a:r>
                      <a:endParaRPr lang="en-US" sz="1400" dirty="0">
                        <a:solidFill>
                          <a:srgbClr val="F58220"/>
                        </a:solidFill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8503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79618" y="3432499"/>
            <a:ext cx="1558301" cy="902736"/>
            <a:chOff x="86952" y="3433205"/>
            <a:chExt cx="1440583" cy="834541"/>
          </a:xfrm>
        </p:grpSpPr>
        <p:sp>
          <p:nvSpPr>
            <p:cNvPr id="27" name="Pentagon 26"/>
            <p:cNvSpPr/>
            <p:nvPr/>
          </p:nvSpPr>
          <p:spPr bwMode="auto">
            <a:xfrm>
              <a:off x="382155" y="3625688"/>
              <a:ext cx="1145380" cy="630427"/>
            </a:xfrm>
            <a:prstGeom prst="homePlate">
              <a:avLst>
                <a:gd name="adj" fmla="val 29032"/>
              </a:avLst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r"/>
              <a:endPara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 rot="414377">
              <a:off x="425373" y="3779665"/>
              <a:ext cx="661003" cy="488081"/>
            </a:xfrm>
            <a:prstGeom prst="homePlate">
              <a:avLst>
                <a:gd name="adj" fmla="val 29032"/>
              </a:avLst>
            </a:prstGeom>
            <a:solidFill>
              <a:srgbClr val="323E48">
                <a:alpha val="11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65100">
                <a:srgbClr val="323E48">
                  <a:alpha val="26000"/>
                </a:srgbClr>
              </a:glow>
              <a:softEdge rad="1016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0" name="Pentagon 29"/>
            <p:cNvSpPr/>
            <p:nvPr/>
          </p:nvSpPr>
          <p:spPr bwMode="auto">
            <a:xfrm rot="19236475">
              <a:off x="86952" y="3433205"/>
              <a:ext cx="835858" cy="630425"/>
            </a:xfrm>
            <a:prstGeom prst="homePlate">
              <a:avLst>
                <a:gd name="adj" fmla="val 29032"/>
              </a:avLst>
            </a:prstGeom>
            <a:solidFill>
              <a:srgbClr val="323E4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MS PGothic" pitchFamily="34" charset="-128"/>
                </a:rPr>
                <a:t>GOALS</a:t>
              </a:r>
            </a:p>
          </p:txBody>
        </p:sp>
      </p:grpSp>
      <p:sp>
        <p:nvSpPr>
          <p:cNvPr id="113" name="Title 1"/>
          <p:cNvSpPr txBox="1">
            <a:spLocks/>
          </p:cNvSpPr>
          <p:nvPr/>
        </p:nvSpPr>
        <p:spPr bwMode="auto">
          <a:xfrm>
            <a:off x="218879" y="148448"/>
            <a:ext cx="8693761" cy="45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b="1" kern="0" dirty="0">
                <a:solidFill>
                  <a:srgbClr val="8C70C9"/>
                </a:solidFill>
                <a:latin typeface="Trebuchet MS"/>
                <a:ea typeface="ＭＳ Ｐゴシック" pitchFamily="-106" charset="-128"/>
                <a:cs typeface="Trebuchet MS"/>
              </a:rPr>
              <a:t>Content Program Drill-Down </a:t>
            </a:r>
            <a:r>
              <a:rPr lang="en-US" sz="3200" b="1" kern="0" dirty="0" smtClean="0">
                <a:solidFill>
                  <a:srgbClr val="8C70C9"/>
                </a:solidFill>
                <a:latin typeface="Trebuchet MS"/>
                <a:ea typeface="ＭＳ Ｐゴシック" pitchFamily="-106" charset="-128"/>
                <a:cs typeface="Trebuchet MS"/>
              </a:rPr>
              <a:t>Per </a:t>
            </a:r>
            <a:r>
              <a:rPr lang="en-US" sz="3200" b="1" kern="0" dirty="0">
                <a:solidFill>
                  <a:srgbClr val="8C70C9"/>
                </a:solidFill>
                <a:latin typeface="Trebuchet MS"/>
                <a:ea typeface="ＭＳ Ｐゴシック" pitchFamily="-106" charset="-128"/>
                <a:cs typeface="Trebuchet MS"/>
              </a:rPr>
              <a:t>Quarter</a:t>
            </a:r>
          </a:p>
        </p:txBody>
      </p:sp>
      <p:sp>
        <p:nvSpPr>
          <p:cNvPr id="67" name="Pentagon 66"/>
          <p:cNvSpPr/>
          <p:nvPr/>
        </p:nvSpPr>
        <p:spPr bwMode="auto">
          <a:xfrm rot="18092505">
            <a:off x="1936154" y="972521"/>
            <a:ext cx="636359" cy="332077"/>
          </a:xfrm>
          <a:prstGeom prst="homePlate">
            <a:avLst>
              <a:gd name="adj" fmla="val 0"/>
            </a:avLst>
          </a:prstGeom>
          <a:solidFill>
            <a:srgbClr val="5A54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sp>
        <p:nvSpPr>
          <p:cNvPr id="68" name="Pentagon 67"/>
          <p:cNvSpPr/>
          <p:nvPr/>
        </p:nvSpPr>
        <p:spPr bwMode="auto">
          <a:xfrm>
            <a:off x="946727" y="1095321"/>
            <a:ext cx="1340584" cy="630427"/>
          </a:xfrm>
          <a:prstGeom prst="homePlate">
            <a:avLst>
              <a:gd name="adj" fmla="val 29032"/>
            </a:avLst>
          </a:prstGeom>
          <a:solidFill>
            <a:srgbClr val="5A54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endParaRPr lang="en-US" sz="18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graphicFrame>
        <p:nvGraphicFramePr>
          <p:cNvPr id="96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103394"/>
              </p:ext>
            </p:extLst>
          </p:nvPr>
        </p:nvGraphicFramePr>
        <p:xfrm>
          <a:off x="952499" y="783868"/>
          <a:ext cx="7968672" cy="2064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274"/>
                <a:gridCol w="1316950"/>
                <a:gridCol w="1328112"/>
                <a:gridCol w="1328112"/>
                <a:gridCol w="1328112"/>
                <a:gridCol w="1328112"/>
              </a:tblGrid>
              <a:tr h="652318">
                <a:tc rowSpan="2"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Quarter</a:t>
                      </a:r>
                      <a:endParaRPr lang="en-US" sz="1400" dirty="0"/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Messaging Arc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8C70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Product Launches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8C70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Trend Related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8C70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Partner/ Thought Leader</a:t>
                      </a:r>
                      <a:endParaRPr lang="en-US" sz="1200" dirty="0"/>
                    </a:p>
                  </a:txBody>
                  <a:tcPr marT="34290" marB="34290" anchor="ctr">
                    <a:solidFill>
                      <a:srgbClr val="8C70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Educational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8C70C9"/>
                    </a:solidFill>
                  </a:tcPr>
                </a:tc>
              </a:tr>
              <a:tr h="280217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</a:tr>
              <a:tr h="282527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8C70C9"/>
                          </a:solidFill>
                        </a:rPr>
                        <a:t>Quarter1</a:t>
                      </a:r>
                      <a:endParaRPr lang="en-US" sz="1400" b="1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Asset 1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Asset 1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Asset 1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Asset 1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Asset 1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</a:tr>
              <a:tr h="282527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8C70C9"/>
                          </a:solidFill>
                        </a:rPr>
                        <a:t>Quarter2</a:t>
                      </a:r>
                      <a:endParaRPr lang="en-US" sz="1400" b="1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Asset 2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Asset 2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Asset 2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Asset 2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Asset 2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</a:tr>
              <a:tr h="282527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8C70C9"/>
                          </a:solidFill>
                        </a:rPr>
                        <a:t>Quarter3</a:t>
                      </a:r>
                      <a:endParaRPr lang="en-US" sz="1400" b="1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Asset 3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Asset 3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Asset 3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Asset 3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Asset 3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</a:tr>
              <a:tr h="282527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8C70C9"/>
                          </a:solidFill>
                        </a:rPr>
                        <a:t>Quarter4</a:t>
                      </a:r>
                      <a:endParaRPr lang="en-US" sz="1400" b="1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Asset 4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Asset 4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Asset 4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Asset 4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Asset 4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97" name="Pentagon 96"/>
          <p:cNvSpPr/>
          <p:nvPr/>
        </p:nvSpPr>
        <p:spPr bwMode="auto">
          <a:xfrm rot="414377">
            <a:off x="989944" y="1280789"/>
            <a:ext cx="661003" cy="488081"/>
          </a:xfrm>
          <a:prstGeom prst="homePlate">
            <a:avLst>
              <a:gd name="adj" fmla="val 29032"/>
            </a:avLst>
          </a:prstGeom>
          <a:solidFill>
            <a:srgbClr val="323E48">
              <a:alpha val="1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65100">
              <a:srgbClr val="323E48">
                <a:alpha val="26000"/>
              </a:srgbClr>
            </a:glow>
            <a:softEdge rad="1016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8" name="Pentagon 97"/>
          <p:cNvSpPr/>
          <p:nvPr/>
        </p:nvSpPr>
        <p:spPr bwMode="auto">
          <a:xfrm rot="19236475">
            <a:off x="669667" y="878646"/>
            <a:ext cx="835858" cy="630425"/>
          </a:xfrm>
          <a:prstGeom prst="homePlate">
            <a:avLst>
              <a:gd name="adj" fmla="val 29032"/>
            </a:avLst>
          </a:prstGeom>
          <a:solidFill>
            <a:srgbClr val="8C70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alphaModFix/>
            <a:grayscl/>
          </a:blip>
          <a:stretch>
            <a:fillRect/>
          </a:stretch>
        </p:blipFill>
        <p:spPr>
          <a:xfrm>
            <a:off x="1001986" y="1013749"/>
            <a:ext cx="274018" cy="274018"/>
          </a:xfrm>
          <a:prstGeom prst="ellipse">
            <a:avLst/>
          </a:prstGeom>
          <a:solidFill>
            <a:schemeClr val="tx1">
              <a:alpha val="48000"/>
            </a:schemeClr>
          </a:solidFill>
          <a:ln w="63500" cmpd="sng">
            <a:solidFill>
              <a:schemeClr val="bg1"/>
            </a:solidFill>
          </a:ln>
          <a:effectLst>
            <a:glow rad="101600">
              <a:srgbClr val="8C70C9">
                <a:alpha val="40000"/>
              </a:srgbClr>
            </a:glow>
          </a:effectLst>
        </p:spPr>
      </p:pic>
      <p:sp>
        <p:nvSpPr>
          <p:cNvPr id="2" name="Hexagon 1"/>
          <p:cNvSpPr/>
          <p:nvPr/>
        </p:nvSpPr>
        <p:spPr bwMode="auto">
          <a:xfrm>
            <a:off x="2359164" y="3261157"/>
            <a:ext cx="1455292" cy="1254563"/>
          </a:xfrm>
          <a:prstGeom prst="hexagon">
            <a:avLst/>
          </a:prstGeom>
          <a:solidFill>
            <a:srgbClr val="8C70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Ebooks</a:t>
            </a:r>
          </a:p>
          <a:p>
            <a:pPr lvl="0" algn="ctr"/>
            <a:r>
              <a:rPr lang="en-US" sz="11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Per Month</a:t>
            </a:r>
          </a:p>
        </p:txBody>
      </p:sp>
      <p:sp>
        <p:nvSpPr>
          <p:cNvPr id="21" name="Hexagon 20"/>
          <p:cNvSpPr/>
          <p:nvPr/>
        </p:nvSpPr>
        <p:spPr bwMode="auto">
          <a:xfrm>
            <a:off x="3804886" y="3773469"/>
            <a:ext cx="1455292" cy="1254563"/>
          </a:xfrm>
          <a:prstGeom prst="hexagon">
            <a:avLst/>
          </a:prstGeom>
          <a:solidFill>
            <a:srgbClr val="1BA2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400" b="1" kern="0" spc="-1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Info</a:t>
            </a:r>
            <a:r>
              <a:rPr lang="en-US" sz="1400" b="1" kern="0" spc="-1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g</a:t>
            </a:r>
            <a:r>
              <a:rPr lang="en-US" sz="1400" b="1" kern="0" spc="-1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raphics</a:t>
            </a:r>
            <a:endParaRPr lang="en-US" sz="1400" b="1" kern="0" spc="-1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  <a:p>
            <a:pPr lvl="0" algn="ctr"/>
            <a:r>
              <a:rPr lang="en-US" sz="11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Per Month</a:t>
            </a:r>
          </a:p>
        </p:txBody>
      </p:sp>
      <p:sp>
        <p:nvSpPr>
          <p:cNvPr id="22" name="Hexagon 21"/>
          <p:cNvSpPr/>
          <p:nvPr/>
        </p:nvSpPr>
        <p:spPr bwMode="auto">
          <a:xfrm>
            <a:off x="5250608" y="3261157"/>
            <a:ext cx="1455292" cy="1254563"/>
          </a:xfrm>
          <a:prstGeom prst="hexagon">
            <a:avLst/>
          </a:prstGeom>
          <a:solidFill>
            <a:srgbClr val="F582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8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Slide</a:t>
            </a:r>
            <a:br>
              <a:rPr lang="en-US" sz="18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</a:br>
            <a:r>
              <a:rPr lang="en-US" sz="18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Decks</a:t>
            </a:r>
            <a:endParaRPr lang="en-US" sz="18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  <a:p>
            <a:pPr lvl="0" algn="ctr"/>
            <a:r>
              <a:rPr lang="en-US" sz="11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Per </a:t>
            </a:r>
            <a:r>
              <a:rPr lang="en-US" sz="11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Quarter</a:t>
            </a:r>
            <a:endParaRPr lang="en-US" sz="11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23" name="Hexagon 22"/>
          <p:cNvSpPr/>
          <p:nvPr/>
        </p:nvSpPr>
        <p:spPr bwMode="auto">
          <a:xfrm>
            <a:off x="6696331" y="3775009"/>
            <a:ext cx="1455292" cy="1254563"/>
          </a:xfrm>
          <a:prstGeom prst="hexagon">
            <a:avLst/>
          </a:prstGeom>
          <a:solidFill>
            <a:srgbClr val="323E4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8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Videos</a:t>
            </a:r>
            <a:endParaRPr lang="en-US" sz="18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  <a:p>
            <a:pPr lvl="0" algn="ctr"/>
            <a:r>
              <a:rPr lang="en-US" sz="11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Per </a:t>
            </a:r>
            <a:r>
              <a:rPr lang="en-US" sz="11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Quarter</a:t>
            </a:r>
            <a:endParaRPr lang="en-US" sz="11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212175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Event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0990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/>
          <p:cNvSpPr txBox="1">
            <a:spLocks/>
          </p:cNvSpPr>
          <p:nvPr/>
        </p:nvSpPr>
        <p:spPr bwMode="auto">
          <a:xfrm>
            <a:off x="218880" y="148448"/>
            <a:ext cx="5928706" cy="45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b="1" kern="0" dirty="0">
                <a:solidFill>
                  <a:srgbClr val="8C70C9"/>
                </a:solidFill>
                <a:latin typeface="Trebuchet MS"/>
                <a:ea typeface="ＭＳ Ｐゴシック" pitchFamily="-106" charset="-128"/>
                <a:cs typeface="Trebuchet MS"/>
              </a:rPr>
              <a:t>Yearly </a:t>
            </a:r>
            <a:r>
              <a:rPr lang="en-US" sz="3200" b="1" kern="0" dirty="0" smtClean="0">
                <a:solidFill>
                  <a:srgbClr val="8C70C9"/>
                </a:solidFill>
                <a:latin typeface="Trebuchet MS"/>
                <a:ea typeface="ＭＳ Ｐゴシック" pitchFamily="-106" charset="-128"/>
                <a:cs typeface="Trebuchet MS"/>
              </a:rPr>
              <a:t>Events </a:t>
            </a:r>
            <a:r>
              <a:rPr lang="en-US" sz="3200" b="1" kern="0" dirty="0">
                <a:solidFill>
                  <a:srgbClr val="8C70C9"/>
                </a:solidFill>
                <a:latin typeface="Trebuchet MS"/>
                <a:ea typeface="ＭＳ Ｐゴシック" pitchFamily="-106" charset="-128"/>
                <a:cs typeface="Trebuchet MS"/>
              </a:rPr>
              <a:t>Calendar</a:t>
            </a:r>
          </a:p>
        </p:txBody>
      </p:sp>
      <p:sp>
        <p:nvSpPr>
          <p:cNvPr id="67" name="Pentagon 66"/>
          <p:cNvSpPr/>
          <p:nvPr/>
        </p:nvSpPr>
        <p:spPr bwMode="auto">
          <a:xfrm rot="18092505">
            <a:off x="1936154" y="972521"/>
            <a:ext cx="636359" cy="332077"/>
          </a:xfrm>
          <a:prstGeom prst="homePlate">
            <a:avLst>
              <a:gd name="adj" fmla="val 0"/>
            </a:avLst>
          </a:prstGeom>
          <a:solidFill>
            <a:srgbClr val="5A54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sp>
        <p:nvSpPr>
          <p:cNvPr id="68" name="Pentagon 67"/>
          <p:cNvSpPr/>
          <p:nvPr/>
        </p:nvSpPr>
        <p:spPr bwMode="auto">
          <a:xfrm>
            <a:off x="946727" y="1095321"/>
            <a:ext cx="1340584" cy="630427"/>
          </a:xfrm>
          <a:prstGeom prst="homePlate">
            <a:avLst>
              <a:gd name="adj" fmla="val 29032"/>
            </a:avLst>
          </a:prstGeom>
          <a:solidFill>
            <a:srgbClr val="5A54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endParaRPr lang="en-US" sz="18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graphicFrame>
        <p:nvGraphicFramePr>
          <p:cNvPr id="96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1101905"/>
              </p:ext>
            </p:extLst>
          </p:nvPr>
        </p:nvGraphicFramePr>
        <p:xfrm>
          <a:off x="952499" y="783868"/>
          <a:ext cx="7968672" cy="3711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274"/>
                <a:gridCol w="1316950"/>
                <a:gridCol w="1328112"/>
                <a:gridCol w="1328112"/>
                <a:gridCol w="1328112"/>
                <a:gridCol w="1328112"/>
              </a:tblGrid>
              <a:tr h="652318">
                <a:tc rowSpan="2"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Quarter</a:t>
                      </a:r>
                      <a:endParaRPr lang="en-US" sz="1400" dirty="0"/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Event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8C70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Date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8C70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Activity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8C70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Lead Goal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8C70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Actual Lead #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8C70C9"/>
                    </a:solidFill>
                  </a:tcPr>
                </a:tc>
              </a:tr>
              <a:tr h="280217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</a:tr>
              <a:tr h="282527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8C70C9"/>
                          </a:solidFill>
                        </a:rPr>
                        <a:t>Quarter 1</a:t>
                      </a:r>
                      <a:endParaRPr lang="en-US" sz="1400" b="1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Event A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Date A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Activity A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Goal A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Lead A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</a:tr>
              <a:tr h="150427"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</a:tr>
              <a:tr h="158278"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</a:tr>
              <a:tr h="282527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8C70C9"/>
                          </a:solidFill>
                        </a:rPr>
                        <a:t>Quarter 2</a:t>
                      </a:r>
                      <a:endParaRPr lang="en-US" sz="1400" b="1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Event B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Date B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Activity B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Goal B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Lead B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</a:tr>
              <a:tr h="126056"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</a:tr>
              <a:tr h="120620"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</a:tr>
              <a:tr h="282527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8C70C9"/>
                          </a:solidFill>
                        </a:rPr>
                        <a:t>Quarter 3</a:t>
                      </a:r>
                      <a:endParaRPr lang="en-US" sz="1400" b="1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Event C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Date C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Activity C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Goal C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Lead C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</a:tr>
              <a:tr h="207160"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</a:tr>
              <a:tr h="113904"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</a:tr>
              <a:tr h="282527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8C70C9"/>
                          </a:solidFill>
                        </a:rPr>
                        <a:t>Quarter 4</a:t>
                      </a:r>
                      <a:endParaRPr lang="en-US" sz="1400" b="1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Event D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Date D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Activity D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Goal D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Lead D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97" name="Pentagon 96"/>
          <p:cNvSpPr/>
          <p:nvPr/>
        </p:nvSpPr>
        <p:spPr bwMode="auto">
          <a:xfrm rot="414377">
            <a:off x="989944" y="1280789"/>
            <a:ext cx="661003" cy="488081"/>
          </a:xfrm>
          <a:prstGeom prst="homePlate">
            <a:avLst>
              <a:gd name="adj" fmla="val 29032"/>
            </a:avLst>
          </a:prstGeom>
          <a:solidFill>
            <a:srgbClr val="323E48">
              <a:alpha val="1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65100">
              <a:srgbClr val="323E48">
                <a:alpha val="26000"/>
              </a:srgbClr>
            </a:glow>
            <a:softEdge rad="1016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8" name="Pentagon 97"/>
          <p:cNvSpPr/>
          <p:nvPr/>
        </p:nvSpPr>
        <p:spPr bwMode="auto">
          <a:xfrm rot="19236475">
            <a:off x="669667" y="878646"/>
            <a:ext cx="835858" cy="630425"/>
          </a:xfrm>
          <a:prstGeom prst="homePlate">
            <a:avLst>
              <a:gd name="adj" fmla="val 29032"/>
            </a:avLst>
          </a:prstGeom>
          <a:solidFill>
            <a:srgbClr val="8C70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alphaModFix/>
            <a:grayscl/>
          </a:blip>
          <a:stretch>
            <a:fillRect/>
          </a:stretch>
        </p:blipFill>
        <p:spPr>
          <a:xfrm>
            <a:off x="1001986" y="1013749"/>
            <a:ext cx="274018" cy="274018"/>
          </a:xfrm>
          <a:prstGeom prst="ellipse">
            <a:avLst/>
          </a:prstGeom>
          <a:solidFill>
            <a:schemeClr val="tx1">
              <a:alpha val="48000"/>
            </a:schemeClr>
          </a:solidFill>
          <a:ln w="63500" cmpd="sng">
            <a:solidFill>
              <a:schemeClr val="bg1"/>
            </a:solidFill>
          </a:ln>
          <a:effectLst>
            <a:glow rad="101600">
              <a:srgbClr val="8C70C9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45061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/>
          <p:cNvSpPr txBox="1">
            <a:spLocks/>
          </p:cNvSpPr>
          <p:nvPr/>
        </p:nvSpPr>
        <p:spPr bwMode="auto">
          <a:xfrm>
            <a:off x="218880" y="148448"/>
            <a:ext cx="5928706" cy="45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b="1" kern="0" dirty="0">
                <a:solidFill>
                  <a:srgbClr val="8C70C9"/>
                </a:solidFill>
                <a:latin typeface="Trebuchet MS"/>
                <a:ea typeface="ＭＳ Ｐゴシック" pitchFamily="-106" charset="-128"/>
                <a:cs typeface="Trebuchet MS"/>
              </a:rPr>
              <a:t>Yearly Webinar Calendar</a:t>
            </a:r>
          </a:p>
        </p:txBody>
      </p:sp>
      <p:sp>
        <p:nvSpPr>
          <p:cNvPr id="67" name="Pentagon 66"/>
          <p:cNvSpPr/>
          <p:nvPr/>
        </p:nvSpPr>
        <p:spPr bwMode="auto">
          <a:xfrm rot="18092505">
            <a:off x="1936154" y="972521"/>
            <a:ext cx="636359" cy="332077"/>
          </a:xfrm>
          <a:prstGeom prst="homePlate">
            <a:avLst>
              <a:gd name="adj" fmla="val 0"/>
            </a:avLst>
          </a:prstGeom>
          <a:solidFill>
            <a:srgbClr val="1E6F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sp>
        <p:nvSpPr>
          <p:cNvPr id="68" name="Pentagon 67"/>
          <p:cNvSpPr/>
          <p:nvPr/>
        </p:nvSpPr>
        <p:spPr bwMode="auto">
          <a:xfrm>
            <a:off x="946727" y="1095321"/>
            <a:ext cx="1340584" cy="630427"/>
          </a:xfrm>
          <a:prstGeom prst="homePlate">
            <a:avLst>
              <a:gd name="adj" fmla="val 29032"/>
            </a:avLst>
          </a:prstGeom>
          <a:solidFill>
            <a:srgbClr val="1E6F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endParaRPr lang="en-US" sz="18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97" name="Pentagon 96"/>
          <p:cNvSpPr/>
          <p:nvPr/>
        </p:nvSpPr>
        <p:spPr bwMode="auto">
          <a:xfrm rot="414377">
            <a:off x="989944" y="1280789"/>
            <a:ext cx="661003" cy="488081"/>
          </a:xfrm>
          <a:prstGeom prst="homePlate">
            <a:avLst>
              <a:gd name="adj" fmla="val 29032"/>
            </a:avLst>
          </a:prstGeom>
          <a:solidFill>
            <a:srgbClr val="323E48">
              <a:alpha val="1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65100">
              <a:srgbClr val="323E48">
                <a:alpha val="26000"/>
              </a:srgbClr>
            </a:glow>
            <a:softEdge rad="1016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aphicFrame>
        <p:nvGraphicFramePr>
          <p:cNvPr id="8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722110"/>
              </p:ext>
            </p:extLst>
          </p:nvPr>
        </p:nvGraphicFramePr>
        <p:xfrm>
          <a:off x="952499" y="783868"/>
          <a:ext cx="7968672" cy="3711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274"/>
                <a:gridCol w="1316950"/>
                <a:gridCol w="1328112"/>
                <a:gridCol w="1328112"/>
                <a:gridCol w="1328112"/>
                <a:gridCol w="1328112"/>
              </a:tblGrid>
              <a:tr h="652318">
                <a:tc rowSpan="2"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Quarter</a:t>
                      </a:r>
                      <a:endParaRPr lang="en-US" sz="1400" dirty="0"/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Webinar Name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1BA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Date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1BA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Speaker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1BA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Registration</a:t>
                      </a:r>
                      <a:r>
                        <a:rPr lang="en-US" sz="1400" baseline="0" dirty="0" smtClean="0"/>
                        <a:t> Goal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1BA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Actual Registration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1BA3DD"/>
                    </a:solidFill>
                  </a:tcPr>
                </a:tc>
              </a:tr>
              <a:tr h="280217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</a:tr>
              <a:tr h="282527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1BA3DD"/>
                          </a:solidFill>
                        </a:rPr>
                        <a:t>Quarter 1</a:t>
                      </a:r>
                      <a:endParaRPr lang="en-US" sz="1400" b="1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Webinar A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Date</a:t>
                      </a:r>
                      <a:r>
                        <a:rPr lang="en-US" sz="1400" baseline="0" dirty="0" smtClean="0">
                          <a:solidFill>
                            <a:srgbClr val="1BA3DD"/>
                          </a:solidFill>
                        </a:rPr>
                        <a:t> A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Speaker A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Goal A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Registration</a:t>
                      </a:r>
                      <a:r>
                        <a:rPr lang="en-US" sz="1400" baseline="0" dirty="0" smtClean="0">
                          <a:solidFill>
                            <a:srgbClr val="1BA3DD"/>
                          </a:solidFill>
                        </a:rPr>
                        <a:t> A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</a:tr>
              <a:tr h="150427"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</a:tr>
              <a:tr h="158278"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</a:tr>
              <a:tr h="282527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1BA3DD"/>
                          </a:solidFill>
                        </a:rPr>
                        <a:t>Quarter 2</a:t>
                      </a:r>
                      <a:endParaRPr lang="en-US" sz="1400" b="1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Webinar B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Date</a:t>
                      </a:r>
                      <a:r>
                        <a:rPr lang="en-US" sz="1400" baseline="0" dirty="0" smtClean="0">
                          <a:solidFill>
                            <a:srgbClr val="1BA3DD"/>
                          </a:solidFill>
                        </a:rPr>
                        <a:t> B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Speaker B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Goal B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Registration</a:t>
                      </a:r>
                      <a:r>
                        <a:rPr lang="en-US" sz="1400" baseline="0" dirty="0" smtClean="0">
                          <a:solidFill>
                            <a:srgbClr val="1BA3DD"/>
                          </a:solidFill>
                        </a:rPr>
                        <a:t> B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</a:tr>
              <a:tr h="126056"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</a:tr>
              <a:tr h="120620"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</a:tr>
              <a:tr h="282527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1BA3DD"/>
                          </a:solidFill>
                        </a:rPr>
                        <a:t>Quarter 3</a:t>
                      </a:r>
                      <a:endParaRPr lang="en-US" sz="1400" b="1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Webinar C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Date</a:t>
                      </a:r>
                      <a:r>
                        <a:rPr lang="en-US" sz="1400" baseline="0" dirty="0" smtClean="0">
                          <a:solidFill>
                            <a:srgbClr val="1BA3DD"/>
                          </a:solidFill>
                        </a:rPr>
                        <a:t> C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Speaker C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Goal C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Registration</a:t>
                      </a:r>
                      <a:r>
                        <a:rPr lang="en-US" sz="1400" baseline="0" dirty="0" smtClean="0">
                          <a:solidFill>
                            <a:srgbClr val="1BA3DD"/>
                          </a:solidFill>
                        </a:rPr>
                        <a:t> C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</a:tr>
              <a:tr h="207160"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</a:tr>
              <a:tr h="113904"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</a:tr>
              <a:tr h="282527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1BA3DD"/>
                          </a:solidFill>
                        </a:rPr>
                        <a:t>Quarter 4</a:t>
                      </a:r>
                      <a:endParaRPr lang="en-US" sz="1400" b="1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Webinar D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Date</a:t>
                      </a:r>
                      <a:r>
                        <a:rPr lang="en-US" sz="1400" baseline="0" dirty="0" smtClean="0">
                          <a:solidFill>
                            <a:srgbClr val="1BA3DD"/>
                          </a:solidFill>
                        </a:rPr>
                        <a:t> D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Speaker D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Goal D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Registration</a:t>
                      </a:r>
                      <a:r>
                        <a:rPr lang="en-US" sz="1400" baseline="0" dirty="0" smtClean="0">
                          <a:solidFill>
                            <a:srgbClr val="1BA3DD"/>
                          </a:solidFill>
                        </a:rPr>
                        <a:t> D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98" name="Pentagon 97"/>
          <p:cNvSpPr/>
          <p:nvPr/>
        </p:nvSpPr>
        <p:spPr bwMode="auto">
          <a:xfrm rot="19236475">
            <a:off x="669667" y="878646"/>
            <a:ext cx="835858" cy="630425"/>
          </a:xfrm>
          <a:prstGeom prst="homePlate">
            <a:avLst>
              <a:gd name="adj" fmla="val 29032"/>
            </a:avLst>
          </a:prstGeom>
          <a:solidFill>
            <a:srgbClr val="1BA3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alphaModFix/>
            <a:grayscl/>
          </a:blip>
          <a:stretch>
            <a:fillRect/>
          </a:stretch>
        </p:blipFill>
        <p:spPr>
          <a:xfrm>
            <a:off x="1001986" y="1013749"/>
            <a:ext cx="274018" cy="274018"/>
          </a:xfrm>
          <a:prstGeom prst="ellipse">
            <a:avLst/>
          </a:prstGeom>
          <a:solidFill>
            <a:schemeClr val="tx1">
              <a:alpha val="48000"/>
            </a:schemeClr>
          </a:solidFill>
          <a:ln w="63500" cmpd="sng">
            <a:solidFill>
              <a:schemeClr val="bg1"/>
            </a:solidFill>
          </a:ln>
          <a:effectLst>
            <a:glow rad="101600">
              <a:srgbClr val="8C70C9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4739919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Overall Marketing Planning </a:t>
            </a:r>
          </a:p>
        </p:txBody>
      </p:sp>
    </p:spTree>
    <p:extLst>
      <p:ext uri="{BB962C8B-B14F-4D97-AF65-F5344CB8AC3E}">
        <p14:creationId xmlns:p14="http://schemas.microsoft.com/office/powerpoint/2010/main" val="11284479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142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/>
          <p:cNvSpPr txBox="1">
            <a:spLocks/>
          </p:cNvSpPr>
          <p:nvPr/>
        </p:nvSpPr>
        <p:spPr bwMode="auto">
          <a:xfrm>
            <a:off x="218880" y="148448"/>
            <a:ext cx="5928706" cy="45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b="1" kern="0" dirty="0">
                <a:solidFill>
                  <a:srgbClr val="8C70C9"/>
                </a:solidFill>
                <a:latin typeface="Trebuchet MS"/>
                <a:ea typeface="ＭＳ Ｐゴシック" pitchFamily="-106" charset="-128"/>
                <a:cs typeface="Trebuchet MS"/>
              </a:rPr>
              <a:t>Objectives</a:t>
            </a:r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2046308" y="1097266"/>
            <a:ext cx="7017741" cy="3260549"/>
          </a:xfrm>
          <a:prstGeom prst="rect">
            <a:avLst/>
          </a:prstGeom>
        </p:spPr>
        <p:txBody>
          <a:bodyPr lIns="91419" tIns="45710" rIns="91419" bIns="45710"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Arial"/>
              <a:buChar char="•"/>
            </a:pPr>
            <a:r>
              <a:rPr lang="en-US" sz="1600" dirty="0">
                <a:solidFill>
                  <a:srgbClr val="323E48"/>
                </a:solidFill>
                <a:cs typeface="Trebuchet MS"/>
              </a:rPr>
              <a:t>What am I trying to achieve this month/quarter? </a:t>
            </a:r>
            <a:endParaRPr lang="en-US" sz="1600" dirty="0" smtClean="0">
              <a:solidFill>
                <a:srgbClr val="323E48"/>
              </a:solidFill>
              <a:cs typeface="Trebuchet MS"/>
            </a:endParaRPr>
          </a:p>
          <a:p>
            <a:pPr>
              <a:lnSpc>
                <a:spcPct val="110000"/>
              </a:lnSpc>
              <a:buFont typeface="Arial"/>
              <a:buChar char="•"/>
            </a:pPr>
            <a:endParaRPr lang="en-US" sz="1600" dirty="0">
              <a:solidFill>
                <a:srgbClr val="323E48"/>
              </a:solidFill>
              <a:cs typeface="Trebuchet MS"/>
            </a:endParaRPr>
          </a:p>
          <a:p>
            <a:pPr>
              <a:lnSpc>
                <a:spcPct val="110000"/>
              </a:lnSpc>
              <a:buFont typeface="Arial"/>
              <a:buChar char="•"/>
            </a:pPr>
            <a:endParaRPr lang="en-US" sz="1600" dirty="0" smtClean="0">
              <a:solidFill>
                <a:srgbClr val="323E48"/>
              </a:solidFill>
              <a:cs typeface="Trebuchet MS"/>
            </a:endParaRPr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en-US" sz="1600" dirty="0">
                <a:solidFill>
                  <a:srgbClr val="323E48"/>
                </a:solidFill>
                <a:cs typeface="Trebuchet MS"/>
              </a:rPr>
              <a:t>Which programs do I need to run to achieve my goals? </a:t>
            </a:r>
            <a:endParaRPr lang="en-US" sz="1600" dirty="0" smtClean="0">
              <a:solidFill>
                <a:srgbClr val="323E48"/>
              </a:solidFill>
              <a:cs typeface="Trebuchet MS"/>
            </a:endParaRPr>
          </a:p>
          <a:p>
            <a:pPr>
              <a:lnSpc>
                <a:spcPct val="110000"/>
              </a:lnSpc>
              <a:buFont typeface="Arial"/>
              <a:buChar char="•"/>
            </a:pPr>
            <a:endParaRPr lang="en-US" sz="1600" dirty="0">
              <a:solidFill>
                <a:srgbClr val="323E48"/>
              </a:solidFill>
              <a:cs typeface="Trebuchet MS"/>
            </a:endParaRPr>
          </a:p>
          <a:p>
            <a:pPr>
              <a:lnSpc>
                <a:spcPct val="110000"/>
              </a:lnSpc>
              <a:buFont typeface="Arial"/>
              <a:buChar char="•"/>
            </a:pPr>
            <a:endParaRPr lang="en-US" sz="1600" dirty="0" smtClean="0">
              <a:solidFill>
                <a:srgbClr val="323E48"/>
              </a:solidFill>
              <a:cs typeface="Trebuchet MS"/>
            </a:endParaRPr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en-US" sz="1600" dirty="0">
                <a:solidFill>
                  <a:srgbClr val="323E48"/>
                </a:solidFill>
                <a:cs typeface="Trebuchet MS"/>
              </a:rPr>
              <a:t>Which resources do I need to accomplish my tasks</a:t>
            </a:r>
            <a:r>
              <a:rPr lang="en-US" sz="1600" dirty="0" smtClean="0">
                <a:solidFill>
                  <a:srgbClr val="323E48"/>
                </a:solidFill>
                <a:cs typeface="Trebuchet MS"/>
              </a:rPr>
              <a:t>?</a:t>
            </a:r>
          </a:p>
          <a:p>
            <a:pPr>
              <a:lnSpc>
                <a:spcPct val="110000"/>
              </a:lnSpc>
              <a:buFont typeface="Arial"/>
              <a:buChar char="•"/>
            </a:pPr>
            <a:endParaRPr lang="en-US" sz="1600" dirty="0">
              <a:solidFill>
                <a:srgbClr val="323E48"/>
              </a:solidFill>
              <a:cs typeface="Trebuchet MS"/>
            </a:endParaRPr>
          </a:p>
          <a:p>
            <a:pPr>
              <a:lnSpc>
                <a:spcPct val="110000"/>
              </a:lnSpc>
              <a:buFont typeface="Arial"/>
              <a:buChar char="•"/>
            </a:pPr>
            <a:endParaRPr lang="en-US" sz="1600" dirty="0" smtClean="0">
              <a:solidFill>
                <a:srgbClr val="323E48"/>
              </a:solidFill>
              <a:cs typeface="Trebuchet MS"/>
            </a:endParaRPr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en-US" sz="1600" dirty="0">
                <a:solidFill>
                  <a:srgbClr val="323E48"/>
                </a:solidFill>
                <a:cs typeface="Trebuchet MS"/>
              </a:rPr>
              <a:t>How can I determine which programs worked? </a:t>
            </a:r>
            <a:endParaRPr lang="en-US" sz="1600" dirty="0">
              <a:solidFill>
                <a:srgbClr val="323E48"/>
              </a:solidFill>
              <a:latin typeface="Trebuchet MS"/>
              <a:cs typeface="Trebuchet MS"/>
            </a:endParaRPr>
          </a:p>
        </p:txBody>
      </p:sp>
      <p:sp>
        <p:nvSpPr>
          <p:cNvPr id="21" name="Pentagon 20"/>
          <p:cNvSpPr/>
          <p:nvPr/>
        </p:nvSpPr>
        <p:spPr bwMode="auto">
          <a:xfrm>
            <a:off x="0" y="912690"/>
            <a:ext cx="2352833" cy="822476"/>
          </a:xfrm>
          <a:prstGeom prst="homePlate">
            <a:avLst>
              <a:gd name="adj" fmla="val 29032"/>
            </a:avLst>
          </a:prstGeom>
          <a:solidFill>
            <a:srgbClr val="8C70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GOALS</a:t>
            </a:r>
          </a:p>
        </p:txBody>
      </p:sp>
      <p:sp>
        <p:nvSpPr>
          <p:cNvPr id="31" name="Pentagon 30"/>
          <p:cNvSpPr/>
          <p:nvPr/>
        </p:nvSpPr>
        <p:spPr bwMode="auto">
          <a:xfrm>
            <a:off x="0" y="1847595"/>
            <a:ext cx="2352833" cy="822476"/>
          </a:xfrm>
          <a:prstGeom prst="homePlate">
            <a:avLst>
              <a:gd name="adj" fmla="val 29032"/>
            </a:avLst>
          </a:prstGeom>
          <a:solidFill>
            <a:srgbClr val="1BA3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TASKS</a:t>
            </a:r>
          </a:p>
        </p:txBody>
      </p:sp>
      <p:sp>
        <p:nvSpPr>
          <p:cNvPr id="32" name="Pentagon 31"/>
          <p:cNvSpPr/>
          <p:nvPr/>
        </p:nvSpPr>
        <p:spPr bwMode="auto">
          <a:xfrm>
            <a:off x="0" y="2782500"/>
            <a:ext cx="2352833" cy="822476"/>
          </a:xfrm>
          <a:prstGeom prst="homePlate">
            <a:avLst>
              <a:gd name="adj" fmla="val 29032"/>
            </a:avLst>
          </a:prstGeom>
          <a:solidFill>
            <a:srgbClr val="F582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  <a:latin typeface="+mj-lt"/>
                <a:ea typeface="MS PGothic" pitchFamily="34" charset="-128"/>
              </a:rPr>
              <a:t>RESOURCES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sp>
        <p:nvSpPr>
          <p:cNvPr id="33" name="Pentagon 32"/>
          <p:cNvSpPr/>
          <p:nvPr/>
        </p:nvSpPr>
        <p:spPr bwMode="auto">
          <a:xfrm>
            <a:off x="0" y="3717404"/>
            <a:ext cx="2352833" cy="822476"/>
          </a:xfrm>
          <a:prstGeom prst="homePlate">
            <a:avLst>
              <a:gd name="adj" fmla="val 29032"/>
            </a:avLst>
          </a:prstGeom>
          <a:solidFill>
            <a:srgbClr val="323E4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  <a:latin typeface="+mj-lt"/>
                <a:ea typeface="MS PGothic" pitchFamily="34" charset="-128"/>
              </a:rPr>
              <a:t>EVALUATION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07525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/>
          <p:cNvSpPr txBox="1">
            <a:spLocks/>
          </p:cNvSpPr>
          <p:nvPr/>
        </p:nvSpPr>
        <p:spPr bwMode="auto">
          <a:xfrm>
            <a:off x="218880" y="148448"/>
            <a:ext cx="5928706" cy="45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z="3200" b="1" kern="0" dirty="0">
                <a:solidFill>
                  <a:srgbClr val="8C70C9"/>
                </a:solidFill>
                <a:latin typeface="Trebuchet MS"/>
                <a:ea typeface="ＭＳ Ｐゴシック" pitchFamily="-106" charset="-128"/>
                <a:cs typeface="Trebuchet MS"/>
              </a:rPr>
              <a:t>Strategies</a:t>
            </a:r>
            <a:endParaRPr lang="en-US" sz="3200" b="1" kern="0" dirty="0">
              <a:solidFill>
                <a:srgbClr val="8C70C9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2046308" y="1480863"/>
            <a:ext cx="7017741" cy="3260549"/>
          </a:xfrm>
          <a:prstGeom prst="rect">
            <a:avLst/>
          </a:prstGeom>
        </p:spPr>
        <p:txBody>
          <a:bodyPr lIns="91419" tIns="45710" rIns="91419" bIns="45710"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Arial"/>
              <a:buChar char="•"/>
            </a:pPr>
            <a:r>
              <a:rPr lang="en-US" sz="1600" dirty="0">
                <a:solidFill>
                  <a:srgbClr val="323E48"/>
                </a:solidFill>
                <a:cs typeface="Trebuchet MS"/>
              </a:rPr>
              <a:t>What has worked in the past? What hasn’t </a:t>
            </a:r>
            <a:r>
              <a:rPr lang="en-US" sz="1600" dirty="0" smtClean="0">
                <a:solidFill>
                  <a:srgbClr val="323E48"/>
                </a:solidFill>
                <a:cs typeface="Trebuchet MS"/>
              </a:rPr>
              <a:t>worked? </a:t>
            </a:r>
          </a:p>
          <a:p>
            <a:pPr>
              <a:lnSpc>
                <a:spcPct val="110000"/>
              </a:lnSpc>
              <a:buFont typeface="Arial"/>
              <a:buChar char="•"/>
            </a:pPr>
            <a:endParaRPr lang="en-US" sz="1600" dirty="0" smtClean="0">
              <a:solidFill>
                <a:srgbClr val="323E48"/>
              </a:solidFill>
              <a:cs typeface="Trebuchet MS"/>
            </a:endParaRPr>
          </a:p>
          <a:p>
            <a:pPr>
              <a:lnSpc>
                <a:spcPct val="110000"/>
              </a:lnSpc>
              <a:buFont typeface="Arial"/>
              <a:buChar char="•"/>
            </a:pPr>
            <a:endParaRPr lang="en-US" sz="1600" dirty="0" smtClean="0">
              <a:solidFill>
                <a:srgbClr val="323E48"/>
              </a:solidFill>
              <a:cs typeface="Trebuchet MS"/>
            </a:endParaRPr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en-US" sz="1600" dirty="0">
                <a:solidFill>
                  <a:srgbClr val="323E48"/>
                </a:solidFill>
                <a:cs typeface="Trebuchet MS"/>
              </a:rPr>
              <a:t>What is working now? What isn’t working </a:t>
            </a:r>
            <a:r>
              <a:rPr lang="en-US" sz="1600" dirty="0" smtClean="0">
                <a:solidFill>
                  <a:srgbClr val="323E48"/>
                </a:solidFill>
                <a:cs typeface="Trebuchet MS"/>
              </a:rPr>
              <a:t>now? </a:t>
            </a:r>
          </a:p>
          <a:p>
            <a:pPr>
              <a:lnSpc>
                <a:spcPct val="110000"/>
              </a:lnSpc>
              <a:buFont typeface="Arial"/>
              <a:buChar char="•"/>
            </a:pPr>
            <a:endParaRPr lang="en-US" sz="1600" dirty="0">
              <a:solidFill>
                <a:srgbClr val="323E48"/>
              </a:solidFill>
              <a:cs typeface="Trebuchet MS"/>
            </a:endParaRPr>
          </a:p>
          <a:p>
            <a:pPr>
              <a:lnSpc>
                <a:spcPct val="110000"/>
              </a:lnSpc>
              <a:buFont typeface="Arial"/>
              <a:buChar char="•"/>
            </a:pPr>
            <a:endParaRPr lang="en-US" sz="1600" dirty="0" smtClean="0">
              <a:solidFill>
                <a:srgbClr val="323E48"/>
              </a:solidFill>
              <a:cs typeface="Trebuchet MS"/>
            </a:endParaRPr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en-US" sz="1600" dirty="0">
                <a:solidFill>
                  <a:srgbClr val="323E48"/>
                </a:solidFill>
                <a:cs typeface="Trebuchet MS"/>
              </a:rPr>
              <a:t>Which new methods am I going to </a:t>
            </a:r>
            <a:r>
              <a:rPr lang="en-US" sz="1600" dirty="0" smtClean="0">
                <a:solidFill>
                  <a:srgbClr val="323E48"/>
                </a:solidFill>
                <a:cs typeface="Trebuchet MS"/>
              </a:rPr>
              <a:t>try?</a:t>
            </a:r>
          </a:p>
          <a:p>
            <a:pPr>
              <a:lnSpc>
                <a:spcPct val="110000"/>
              </a:lnSpc>
              <a:buFont typeface="Arial"/>
              <a:buChar char="•"/>
            </a:pPr>
            <a:endParaRPr lang="en-US" sz="1600" dirty="0">
              <a:solidFill>
                <a:srgbClr val="323E48"/>
              </a:solidFill>
              <a:cs typeface="Trebuchet MS"/>
            </a:endParaRPr>
          </a:p>
          <a:p>
            <a:pPr>
              <a:lnSpc>
                <a:spcPct val="110000"/>
              </a:lnSpc>
              <a:buFont typeface="Arial"/>
              <a:buChar char="•"/>
            </a:pPr>
            <a:endParaRPr lang="en-US" sz="1600" dirty="0" smtClean="0">
              <a:solidFill>
                <a:srgbClr val="323E48"/>
              </a:solidFill>
              <a:cs typeface="Trebuchet MS"/>
            </a:endParaRPr>
          </a:p>
        </p:txBody>
      </p:sp>
      <p:sp>
        <p:nvSpPr>
          <p:cNvPr id="21" name="Pentagon 20"/>
          <p:cNvSpPr/>
          <p:nvPr/>
        </p:nvSpPr>
        <p:spPr bwMode="auto">
          <a:xfrm>
            <a:off x="0" y="1296287"/>
            <a:ext cx="2352833" cy="822476"/>
          </a:xfrm>
          <a:prstGeom prst="homePlate">
            <a:avLst>
              <a:gd name="adj" fmla="val 29032"/>
            </a:avLst>
          </a:prstGeom>
          <a:solidFill>
            <a:srgbClr val="8C70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de-DE" sz="1600" b="1" dirty="0" smtClean="0">
                <a:solidFill>
                  <a:schemeClr val="bg1"/>
                </a:solidFill>
                <a:latin typeface="+mj-lt"/>
                <a:ea typeface="MS PGothic" pitchFamily="34" charset="-128"/>
              </a:rPr>
              <a:t>PROVEN METHODS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sp>
        <p:nvSpPr>
          <p:cNvPr id="31" name="Pentagon 30"/>
          <p:cNvSpPr/>
          <p:nvPr/>
        </p:nvSpPr>
        <p:spPr bwMode="auto">
          <a:xfrm>
            <a:off x="0" y="2231192"/>
            <a:ext cx="2352833" cy="822476"/>
          </a:xfrm>
          <a:prstGeom prst="homePlate">
            <a:avLst>
              <a:gd name="adj" fmla="val 29032"/>
            </a:avLst>
          </a:prstGeom>
          <a:solidFill>
            <a:srgbClr val="1BA3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de-DE" sz="1600" b="1" dirty="0" smtClean="0">
                <a:solidFill>
                  <a:schemeClr val="bg1"/>
                </a:solidFill>
                <a:latin typeface="+mj-lt"/>
                <a:ea typeface="MS PGothic" pitchFamily="34" charset="-128"/>
              </a:rPr>
              <a:t>CURRENT METHODS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sp>
        <p:nvSpPr>
          <p:cNvPr id="32" name="Pentagon 31"/>
          <p:cNvSpPr/>
          <p:nvPr/>
        </p:nvSpPr>
        <p:spPr bwMode="auto">
          <a:xfrm>
            <a:off x="0" y="3166097"/>
            <a:ext cx="2352833" cy="822476"/>
          </a:xfrm>
          <a:prstGeom prst="homePlate">
            <a:avLst>
              <a:gd name="adj" fmla="val 29032"/>
            </a:avLst>
          </a:prstGeom>
          <a:solidFill>
            <a:srgbClr val="F582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de-DE" sz="1600" b="1" dirty="0" smtClean="0">
                <a:solidFill>
                  <a:schemeClr val="bg1"/>
                </a:solidFill>
                <a:latin typeface="+mj-lt"/>
                <a:ea typeface="MS PGothic" pitchFamily="34" charset="-128"/>
              </a:rPr>
              <a:t>NEW METHODS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82427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Marketing Program Planning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451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/>
          <p:cNvSpPr txBox="1">
            <a:spLocks/>
          </p:cNvSpPr>
          <p:nvPr/>
        </p:nvSpPr>
        <p:spPr bwMode="auto">
          <a:xfrm>
            <a:off x="218880" y="148448"/>
            <a:ext cx="5928706" cy="45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b="1" kern="0" dirty="0">
                <a:solidFill>
                  <a:srgbClr val="8C70C9"/>
                </a:solidFill>
                <a:latin typeface="Trebuchet MS"/>
                <a:ea typeface="ＭＳ Ｐゴシック" pitchFamily="-106" charset="-128"/>
                <a:cs typeface="Trebuchet MS"/>
              </a:rPr>
              <a:t>Marketing Program Planning </a:t>
            </a:r>
          </a:p>
        </p:txBody>
      </p:sp>
      <p:sp>
        <p:nvSpPr>
          <p:cNvPr id="56" name="Pentagon 55"/>
          <p:cNvSpPr/>
          <p:nvPr/>
        </p:nvSpPr>
        <p:spPr bwMode="auto">
          <a:xfrm rot="18092505">
            <a:off x="3740594" y="1633575"/>
            <a:ext cx="830217" cy="433240"/>
          </a:xfrm>
          <a:prstGeom prst="homePlate">
            <a:avLst>
              <a:gd name="adj" fmla="val 0"/>
            </a:avLst>
          </a:prstGeom>
          <a:solidFill>
            <a:srgbClr val="5A54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sp>
        <p:nvSpPr>
          <p:cNvPr id="57" name="Pentagon 56"/>
          <p:cNvSpPr/>
          <p:nvPr/>
        </p:nvSpPr>
        <p:spPr bwMode="auto">
          <a:xfrm>
            <a:off x="909882" y="1793783"/>
            <a:ext cx="3288845" cy="822478"/>
          </a:xfrm>
          <a:prstGeom prst="homePlate">
            <a:avLst>
              <a:gd name="adj" fmla="val 29032"/>
            </a:avLst>
          </a:prstGeom>
          <a:solidFill>
            <a:srgbClr val="5A54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Marketing </a:t>
            </a:r>
            <a:r>
              <a:rPr lang="en-US" sz="18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Strategy</a:t>
            </a:r>
            <a:endParaRPr lang="en-US" sz="18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58" name="Pentagon 57"/>
          <p:cNvSpPr/>
          <p:nvPr/>
        </p:nvSpPr>
        <p:spPr bwMode="auto">
          <a:xfrm rot="414377">
            <a:off x="942580" y="2035752"/>
            <a:ext cx="862369" cy="636768"/>
          </a:xfrm>
          <a:prstGeom prst="homePlate">
            <a:avLst>
              <a:gd name="adj" fmla="val 29032"/>
            </a:avLst>
          </a:prstGeom>
          <a:solidFill>
            <a:srgbClr val="323E48">
              <a:alpha val="1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65100">
              <a:srgbClr val="323E48">
                <a:alpha val="26000"/>
              </a:srgbClr>
            </a:glow>
            <a:softEdge rad="1016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9" name="Pentagon 58"/>
          <p:cNvSpPr/>
          <p:nvPr/>
        </p:nvSpPr>
        <p:spPr bwMode="auto">
          <a:xfrm rot="19236475">
            <a:off x="532080" y="1561341"/>
            <a:ext cx="1025822" cy="822476"/>
          </a:xfrm>
          <a:prstGeom prst="homePlate">
            <a:avLst>
              <a:gd name="adj" fmla="val 29032"/>
            </a:avLst>
          </a:prstGeom>
          <a:solidFill>
            <a:srgbClr val="8C70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1</a:t>
            </a:r>
          </a:p>
          <a:p>
            <a:pPr algn="ctr" eaLnBrk="0" hangingPunct="0"/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Attract</a:t>
            </a:r>
          </a:p>
        </p:txBody>
      </p:sp>
      <p:sp>
        <p:nvSpPr>
          <p:cNvPr id="60" name="Pentagon 59"/>
          <p:cNvSpPr/>
          <p:nvPr/>
        </p:nvSpPr>
        <p:spPr bwMode="auto">
          <a:xfrm rot="10800000" flipV="1">
            <a:off x="4188854" y="1386171"/>
            <a:ext cx="4955146" cy="822476"/>
          </a:xfrm>
          <a:prstGeom prst="homePlate">
            <a:avLst>
              <a:gd name="adj" fmla="val 0"/>
            </a:avLst>
          </a:prstGeom>
          <a:solidFill>
            <a:srgbClr val="8C70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Which programs will I run</a:t>
            </a:r>
            <a:r>
              <a:rPr lang="en-US" sz="18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? </a:t>
            </a:r>
            <a:endParaRPr lang="en-US" sz="18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61" name="Pentagon 60"/>
          <p:cNvSpPr/>
          <p:nvPr/>
        </p:nvSpPr>
        <p:spPr bwMode="auto">
          <a:xfrm rot="18092505">
            <a:off x="4478419" y="2567026"/>
            <a:ext cx="830217" cy="433240"/>
          </a:xfrm>
          <a:prstGeom prst="homePlate">
            <a:avLst>
              <a:gd name="adj" fmla="val 0"/>
            </a:avLst>
          </a:prstGeom>
          <a:solidFill>
            <a:srgbClr val="1E6F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sp>
        <p:nvSpPr>
          <p:cNvPr id="62" name="Pentagon 61"/>
          <p:cNvSpPr/>
          <p:nvPr/>
        </p:nvSpPr>
        <p:spPr bwMode="auto">
          <a:xfrm>
            <a:off x="1647707" y="2727234"/>
            <a:ext cx="3288845" cy="822478"/>
          </a:xfrm>
          <a:prstGeom prst="homePlate">
            <a:avLst>
              <a:gd name="adj" fmla="val 29032"/>
            </a:avLst>
          </a:prstGeom>
          <a:solidFill>
            <a:srgbClr val="1E6F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Marketing </a:t>
            </a:r>
            <a:r>
              <a:rPr lang="en-US" sz="18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Strategy</a:t>
            </a:r>
            <a:endParaRPr lang="en-US" sz="18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63" name="Pentagon 62"/>
          <p:cNvSpPr/>
          <p:nvPr/>
        </p:nvSpPr>
        <p:spPr bwMode="auto">
          <a:xfrm rot="414377">
            <a:off x="1680405" y="2969203"/>
            <a:ext cx="862369" cy="636768"/>
          </a:xfrm>
          <a:prstGeom prst="homePlate">
            <a:avLst>
              <a:gd name="adj" fmla="val 29032"/>
            </a:avLst>
          </a:prstGeom>
          <a:solidFill>
            <a:srgbClr val="323E48">
              <a:alpha val="1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65100">
              <a:srgbClr val="323E48">
                <a:alpha val="26000"/>
              </a:srgbClr>
            </a:glow>
            <a:softEdge rad="1016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4" name="Pentagon 63"/>
          <p:cNvSpPr/>
          <p:nvPr/>
        </p:nvSpPr>
        <p:spPr bwMode="auto">
          <a:xfrm rot="19236475">
            <a:off x="1269905" y="2494792"/>
            <a:ext cx="1025822" cy="822476"/>
          </a:xfrm>
          <a:prstGeom prst="homePlate">
            <a:avLst>
              <a:gd name="adj" fmla="val 29032"/>
            </a:avLst>
          </a:prstGeom>
          <a:solidFill>
            <a:srgbClr val="1BA3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2</a:t>
            </a:r>
          </a:p>
          <a:p>
            <a:pPr algn="ctr" eaLnBrk="0" hangingPunct="0"/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Engage</a:t>
            </a:r>
          </a:p>
        </p:txBody>
      </p:sp>
      <p:sp>
        <p:nvSpPr>
          <p:cNvPr id="65" name="Pentagon 64"/>
          <p:cNvSpPr/>
          <p:nvPr/>
        </p:nvSpPr>
        <p:spPr bwMode="auto">
          <a:xfrm rot="10800000" flipV="1">
            <a:off x="4926679" y="2319622"/>
            <a:ext cx="4217321" cy="822476"/>
          </a:xfrm>
          <a:prstGeom prst="homePlate">
            <a:avLst>
              <a:gd name="adj" fmla="val 0"/>
            </a:avLst>
          </a:prstGeom>
          <a:solidFill>
            <a:srgbClr val="1BA3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Which programs will I run</a:t>
            </a:r>
            <a:r>
              <a:rPr lang="en-US" sz="18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? </a:t>
            </a:r>
            <a:endParaRPr lang="en-US" sz="18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66" name="Pentagon 65"/>
          <p:cNvSpPr/>
          <p:nvPr/>
        </p:nvSpPr>
        <p:spPr bwMode="auto">
          <a:xfrm rot="18092505">
            <a:off x="5234384" y="3504392"/>
            <a:ext cx="830217" cy="433240"/>
          </a:xfrm>
          <a:prstGeom prst="homePlate">
            <a:avLst>
              <a:gd name="adj" fmla="val 0"/>
            </a:avLst>
          </a:prstGeom>
          <a:solidFill>
            <a:srgbClr val="D4752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sp>
        <p:nvSpPr>
          <p:cNvPr id="67" name="Pentagon 66"/>
          <p:cNvSpPr/>
          <p:nvPr/>
        </p:nvSpPr>
        <p:spPr bwMode="auto">
          <a:xfrm>
            <a:off x="2403672" y="3664600"/>
            <a:ext cx="3288845" cy="822478"/>
          </a:xfrm>
          <a:prstGeom prst="homePlate">
            <a:avLst>
              <a:gd name="adj" fmla="val 29032"/>
            </a:avLst>
          </a:prstGeom>
          <a:solidFill>
            <a:srgbClr val="D4752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Marketing </a:t>
            </a:r>
            <a:r>
              <a:rPr lang="en-US" sz="18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Strategy</a:t>
            </a:r>
            <a:endParaRPr lang="en-US" sz="18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68" name="Pentagon 67"/>
          <p:cNvSpPr/>
          <p:nvPr/>
        </p:nvSpPr>
        <p:spPr bwMode="auto">
          <a:xfrm rot="414377">
            <a:off x="2436370" y="3906569"/>
            <a:ext cx="862369" cy="636768"/>
          </a:xfrm>
          <a:prstGeom prst="homePlate">
            <a:avLst>
              <a:gd name="adj" fmla="val 29032"/>
            </a:avLst>
          </a:prstGeom>
          <a:solidFill>
            <a:srgbClr val="323E48">
              <a:alpha val="1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65100">
              <a:srgbClr val="323E48">
                <a:alpha val="26000"/>
              </a:srgbClr>
            </a:glow>
            <a:softEdge rad="1016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2" name="Pentagon 101"/>
          <p:cNvSpPr/>
          <p:nvPr/>
        </p:nvSpPr>
        <p:spPr bwMode="auto">
          <a:xfrm rot="19236475">
            <a:off x="2025870" y="3432158"/>
            <a:ext cx="1025822" cy="822476"/>
          </a:xfrm>
          <a:prstGeom prst="homePlate">
            <a:avLst>
              <a:gd name="adj" fmla="val 29032"/>
            </a:avLst>
          </a:prstGeom>
          <a:solidFill>
            <a:srgbClr val="F582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3</a:t>
            </a:r>
          </a:p>
          <a:p>
            <a:pPr algn="ctr" eaLnBrk="0" hangingPunct="0"/>
            <a:r>
              <a:rPr lang="en-US" sz="1600" b="1" dirty="0">
                <a:solidFill>
                  <a:schemeClr val="bg1"/>
                </a:solidFill>
                <a:latin typeface="+mj-lt"/>
                <a:ea typeface="MS PGothic" pitchFamily="34" charset="-128"/>
              </a:rPr>
              <a:t>C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  <a:ea typeface="MS PGothic" pitchFamily="34" charset="-128"/>
              </a:rPr>
              <a:t>lose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sp>
        <p:nvSpPr>
          <p:cNvPr id="103" name="Pentagon 102"/>
          <p:cNvSpPr/>
          <p:nvPr/>
        </p:nvSpPr>
        <p:spPr bwMode="auto">
          <a:xfrm rot="10800000" flipV="1">
            <a:off x="5682644" y="3256988"/>
            <a:ext cx="3461356" cy="822476"/>
          </a:xfrm>
          <a:prstGeom prst="homePlate">
            <a:avLst>
              <a:gd name="adj" fmla="val 0"/>
            </a:avLst>
          </a:prstGeom>
          <a:solidFill>
            <a:srgbClr val="F582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Which programs will I run</a:t>
            </a:r>
            <a:r>
              <a:rPr lang="en-US" sz="18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? </a:t>
            </a:r>
            <a:endParaRPr lang="en-US" sz="18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8880" y="1118923"/>
            <a:ext cx="14929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323E48"/>
                </a:solidFill>
                <a:latin typeface="+mn-lt"/>
              </a:rPr>
              <a:t>Primary Objective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29579" y="1118923"/>
            <a:ext cx="6081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323E48"/>
                </a:solidFill>
                <a:latin typeface="+mn-lt"/>
              </a:rPr>
              <a:t>Tactic</a:t>
            </a:r>
            <a:endParaRPr lang="en-US" sz="1200" b="1" dirty="0">
              <a:solidFill>
                <a:srgbClr val="323E4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94247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737607" y="4374947"/>
            <a:ext cx="1406393" cy="76855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7" name="Pentagon 96"/>
          <p:cNvSpPr/>
          <p:nvPr/>
        </p:nvSpPr>
        <p:spPr bwMode="auto">
          <a:xfrm rot="414377">
            <a:off x="989944" y="1244501"/>
            <a:ext cx="661003" cy="488081"/>
          </a:xfrm>
          <a:prstGeom prst="homePlate">
            <a:avLst>
              <a:gd name="adj" fmla="val 29032"/>
            </a:avLst>
          </a:prstGeom>
          <a:solidFill>
            <a:srgbClr val="323E48">
              <a:alpha val="1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65100">
              <a:srgbClr val="323E48">
                <a:alpha val="26000"/>
              </a:srgbClr>
            </a:glow>
            <a:softEdge rad="1016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8" name="Pentagon 67"/>
          <p:cNvSpPr/>
          <p:nvPr/>
        </p:nvSpPr>
        <p:spPr bwMode="auto">
          <a:xfrm>
            <a:off x="1014789" y="1059033"/>
            <a:ext cx="1272522" cy="630427"/>
          </a:xfrm>
          <a:prstGeom prst="homePlate">
            <a:avLst>
              <a:gd name="adj" fmla="val 29032"/>
            </a:avLst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endParaRPr lang="en-US" sz="18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67" name="Pentagon 66"/>
          <p:cNvSpPr/>
          <p:nvPr/>
        </p:nvSpPr>
        <p:spPr bwMode="auto">
          <a:xfrm rot="18092505">
            <a:off x="1936154" y="936233"/>
            <a:ext cx="636359" cy="332077"/>
          </a:xfrm>
          <a:prstGeom prst="homePlate">
            <a:avLst>
              <a:gd name="adj" fmla="val 0"/>
            </a:avLst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graphicFrame>
        <p:nvGraphicFramePr>
          <p:cNvPr id="38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904309"/>
              </p:ext>
            </p:extLst>
          </p:nvPr>
        </p:nvGraphicFramePr>
        <p:xfrm>
          <a:off x="1022691" y="753805"/>
          <a:ext cx="7968669" cy="4128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821"/>
                <a:gridCol w="957264"/>
                <a:gridCol w="957264"/>
                <a:gridCol w="957264"/>
                <a:gridCol w="957264"/>
                <a:gridCol w="957264"/>
                <a:gridCol w="957264"/>
                <a:gridCol w="957264"/>
              </a:tblGrid>
              <a:tr h="652318">
                <a:tc rowSpan="2"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</a:pPr>
                      <a:r>
                        <a:rPr lang="en-US" sz="750" b="0" dirty="0" smtClean="0"/>
                        <a:t/>
                      </a:r>
                      <a:br>
                        <a:rPr lang="en-US" sz="750" b="0" dirty="0" smtClean="0"/>
                      </a:br>
                      <a:r>
                        <a:rPr lang="en-US" sz="750" b="0" dirty="0" smtClean="0"/>
                        <a:t>X Programs</a:t>
                      </a:r>
                      <a:endParaRPr lang="en-US" sz="750" b="1" dirty="0" smtClean="0"/>
                    </a:p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750" b="0" dirty="0" smtClean="0"/>
                        <a:t>X Webinars</a:t>
                      </a:r>
                      <a:endParaRPr lang="en-US" sz="750" b="1" dirty="0" smtClean="0"/>
                    </a:p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750" b="0" dirty="0" smtClean="0"/>
                        <a:t>X Live Events</a:t>
                      </a:r>
                      <a:endParaRPr lang="en-US" sz="750" b="1" dirty="0" smtClean="0"/>
                    </a:p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750" b="0" dirty="0" smtClean="0"/>
                        <a:t>X Paid Programs</a:t>
                      </a:r>
                      <a:endParaRPr lang="en-US" sz="750" b="1" dirty="0"/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JAN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323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FEB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323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MAR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323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APR</a:t>
                      </a:r>
                      <a:endParaRPr lang="en-US" sz="1200" dirty="0"/>
                    </a:p>
                  </a:txBody>
                  <a:tcPr marT="34290" marB="34290" anchor="ctr">
                    <a:solidFill>
                      <a:srgbClr val="323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MAY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323E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JUN</a:t>
                      </a:r>
                    </a:p>
                  </a:txBody>
                  <a:tcPr marT="34290" marB="34290" anchor="ctr">
                    <a:solidFill>
                      <a:srgbClr val="323E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JUL</a:t>
                      </a:r>
                    </a:p>
                  </a:txBody>
                  <a:tcPr marT="34290" marB="34290" anchor="ctr">
                    <a:solidFill>
                      <a:srgbClr val="323E48"/>
                    </a:solidFill>
                  </a:tcPr>
                </a:tc>
              </a:tr>
              <a:tr h="280217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</a:tr>
              <a:tr h="282527"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8C70C9"/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rgbClr val="8C70C9"/>
                        </a:solidFill>
                      </a:endParaRPr>
                    </a:p>
                    <a:p>
                      <a:pPr algn="ctr"/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 anchor="ctr"/>
                </a:tc>
              </a:tr>
              <a:tr h="641124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323E48"/>
                          </a:solidFill>
                        </a:rPr>
                        <a:t>Events</a:t>
                      </a:r>
                      <a:endParaRPr lang="en-US" sz="1400" b="1" dirty="0">
                        <a:solidFill>
                          <a:srgbClr val="323E48"/>
                        </a:solidFill>
                      </a:endParaRPr>
                    </a:p>
                  </a:txBody>
                  <a:tcPr marT="34290" marB="3429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323E48"/>
                          </a:solidFill>
                        </a:rPr>
                        <a:t>Application Event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323E48"/>
                          </a:solidFill>
                        </a:rPr>
                        <a:t>Application Event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323E48"/>
                          </a:solidFill>
                        </a:rPr>
                        <a:t>Application Event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323E48"/>
                          </a:solidFill>
                        </a:rPr>
                        <a:t>Application Event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323E48"/>
                          </a:solidFill>
                        </a:rPr>
                        <a:t>Application Event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323E48"/>
                          </a:solidFill>
                        </a:rPr>
                        <a:t>Application Event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323E48"/>
                          </a:solidFill>
                        </a:rPr>
                        <a:t>Application Event</a:t>
                      </a:r>
                    </a:p>
                  </a:txBody>
                  <a:tcPr marT="34290" marB="34290" anchor="ctr"/>
                </a:tc>
              </a:tr>
              <a:tr h="282527"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8C70C9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3</a:t>
                      </a:r>
                    </a:p>
                    <a:p>
                      <a:pPr algn="ctr"/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 anchor="ctr"/>
                </a:tc>
              </a:tr>
              <a:tr h="282527"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8C70C9"/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rgbClr val="8C70C9"/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rgbClr val="8C70C9"/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rgbClr val="8C70C9"/>
                        </a:solidFill>
                      </a:endParaRPr>
                    </a:p>
                    <a:p>
                      <a:pPr algn="ctr"/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 anchor="ctr"/>
                </a:tc>
              </a:tr>
            </a:tbl>
          </a:graphicData>
        </a:graphic>
      </p:graphicFrame>
      <p:sp>
        <p:nvSpPr>
          <p:cNvPr id="113" name="Title 1"/>
          <p:cNvSpPr txBox="1">
            <a:spLocks/>
          </p:cNvSpPr>
          <p:nvPr/>
        </p:nvSpPr>
        <p:spPr bwMode="auto">
          <a:xfrm>
            <a:off x="218879" y="148448"/>
            <a:ext cx="8693761" cy="45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b="1" kern="0" dirty="0" smtClean="0">
                <a:solidFill>
                  <a:srgbClr val="8C70C9"/>
                </a:solidFill>
                <a:latin typeface="Trebuchet MS"/>
                <a:ea typeface="ＭＳ Ｐゴシック" pitchFamily="-106" charset="-128"/>
                <a:cs typeface="Trebuchet MS"/>
              </a:rPr>
              <a:t>High-Level </a:t>
            </a:r>
            <a:r>
              <a:rPr lang="en-US" sz="3200" b="1" kern="0" dirty="0">
                <a:solidFill>
                  <a:srgbClr val="8C70C9"/>
                </a:solidFill>
                <a:latin typeface="Trebuchet MS"/>
                <a:ea typeface="ＭＳ Ｐゴシック" pitchFamily="-106" charset="-128"/>
                <a:cs typeface="Trebuchet MS"/>
              </a:rPr>
              <a:t>Program Planning Template</a:t>
            </a:r>
          </a:p>
        </p:txBody>
      </p:sp>
      <p:sp>
        <p:nvSpPr>
          <p:cNvPr id="16" name="Pentagon 15"/>
          <p:cNvSpPr/>
          <p:nvPr/>
        </p:nvSpPr>
        <p:spPr bwMode="auto">
          <a:xfrm>
            <a:off x="2313749" y="3754090"/>
            <a:ext cx="6741164" cy="193528"/>
          </a:xfrm>
          <a:prstGeom prst="homePlate">
            <a:avLst>
              <a:gd name="adj" fmla="val 29032"/>
            </a:avLst>
          </a:prstGeom>
          <a:solidFill>
            <a:srgbClr val="1E6F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9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Nurturing &amp; DB Emails</a:t>
            </a:r>
            <a:endParaRPr lang="en-US" sz="9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17" name="Pentagon 16"/>
          <p:cNvSpPr/>
          <p:nvPr/>
        </p:nvSpPr>
        <p:spPr bwMode="auto">
          <a:xfrm>
            <a:off x="2313749" y="3980203"/>
            <a:ext cx="6741164" cy="193528"/>
          </a:xfrm>
          <a:prstGeom prst="homePlate">
            <a:avLst>
              <a:gd name="adj" fmla="val 29032"/>
            </a:avLst>
          </a:prstGeom>
          <a:solidFill>
            <a:srgbClr val="1BA3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9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Paid Programs</a:t>
            </a:r>
            <a:endParaRPr lang="en-US" sz="9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18" name="Pentagon 17"/>
          <p:cNvSpPr/>
          <p:nvPr/>
        </p:nvSpPr>
        <p:spPr bwMode="auto">
          <a:xfrm>
            <a:off x="2313749" y="4206316"/>
            <a:ext cx="6741164" cy="193528"/>
          </a:xfrm>
          <a:prstGeom prst="homePlate">
            <a:avLst>
              <a:gd name="adj" fmla="val 29032"/>
            </a:avLst>
          </a:prstGeom>
          <a:solidFill>
            <a:srgbClr val="1E6F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9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PPC</a:t>
            </a:r>
            <a:endParaRPr lang="en-US" sz="9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19" name="Pentagon 18"/>
          <p:cNvSpPr/>
          <p:nvPr/>
        </p:nvSpPr>
        <p:spPr bwMode="auto">
          <a:xfrm>
            <a:off x="2313749" y="4658542"/>
            <a:ext cx="6741164" cy="193528"/>
          </a:xfrm>
          <a:prstGeom prst="homePlate">
            <a:avLst>
              <a:gd name="adj" fmla="val 29032"/>
            </a:avLst>
          </a:prstGeom>
          <a:solidFill>
            <a:srgbClr val="1E6F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9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Social</a:t>
            </a:r>
            <a:endParaRPr lang="en-US" sz="9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20" name="Pentagon 19"/>
          <p:cNvSpPr/>
          <p:nvPr/>
        </p:nvSpPr>
        <p:spPr bwMode="auto">
          <a:xfrm>
            <a:off x="2313749" y="4432429"/>
            <a:ext cx="6741164" cy="193528"/>
          </a:xfrm>
          <a:prstGeom prst="homePlate">
            <a:avLst>
              <a:gd name="adj" fmla="val 29032"/>
            </a:avLst>
          </a:prstGeom>
          <a:solidFill>
            <a:srgbClr val="1BA3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9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Webinars</a:t>
            </a:r>
            <a:endParaRPr lang="en-US" sz="9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26" name="Pentagon 25"/>
          <p:cNvSpPr/>
          <p:nvPr/>
        </p:nvSpPr>
        <p:spPr bwMode="auto">
          <a:xfrm flipH="1">
            <a:off x="2487358" y="3070953"/>
            <a:ext cx="6500155" cy="193528"/>
          </a:xfrm>
          <a:prstGeom prst="homePlate">
            <a:avLst>
              <a:gd name="adj" fmla="val 0"/>
            </a:avLst>
          </a:prstGeom>
          <a:solidFill>
            <a:srgbClr val="D4752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9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Add Audience or Persona</a:t>
            </a:r>
            <a:endParaRPr lang="en-US" sz="9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27" name="Pentagon 26"/>
          <p:cNvSpPr/>
          <p:nvPr/>
        </p:nvSpPr>
        <p:spPr bwMode="auto">
          <a:xfrm flipH="1">
            <a:off x="2494594" y="3297066"/>
            <a:ext cx="6492919" cy="193528"/>
          </a:xfrm>
          <a:prstGeom prst="homePlate">
            <a:avLst>
              <a:gd name="adj" fmla="val 6403"/>
            </a:avLst>
          </a:prstGeom>
          <a:solidFill>
            <a:srgbClr val="F582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9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Add Audience or Persona</a:t>
            </a:r>
          </a:p>
        </p:txBody>
      </p:sp>
      <p:sp>
        <p:nvSpPr>
          <p:cNvPr id="28" name="Pentagon 27"/>
          <p:cNvSpPr/>
          <p:nvPr/>
        </p:nvSpPr>
        <p:spPr bwMode="auto">
          <a:xfrm flipH="1">
            <a:off x="4002223" y="3523179"/>
            <a:ext cx="4985290" cy="193528"/>
          </a:xfrm>
          <a:prstGeom prst="homePlate">
            <a:avLst>
              <a:gd name="adj" fmla="val 6403"/>
            </a:avLst>
          </a:prstGeom>
          <a:solidFill>
            <a:srgbClr val="D4752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9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Add Audience or Persona</a:t>
            </a:r>
          </a:p>
        </p:txBody>
      </p:sp>
      <p:sp>
        <p:nvSpPr>
          <p:cNvPr id="30" name="Pentagon 29"/>
          <p:cNvSpPr/>
          <p:nvPr/>
        </p:nvSpPr>
        <p:spPr bwMode="auto">
          <a:xfrm flipH="1">
            <a:off x="2479639" y="1697020"/>
            <a:ext cx="6499335" cy="193528"/>
          </a:xfrm>
          <a:prstGeom prst="homePlate">
            <a:avLst>
              <a:gd name="adj" fmla="val 0"/>
            </a:avLst>
          </a:prstGeom>
          <a:solidFill>
            <a:srgbClr val="5A54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9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High-Level Program Initiative</a:t>
            </a:r>
            <a:endParaRPr lang="en-US" sz="9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31" name="Pentagon 30"/>
          <p:cNvSpPr/>
          <p:nvPr/>
        </p:nvSpPr>
        <p:spPr bwMode="auto">
          <a:xfrm flipH="1">
            <a:off x="3911342" y="1940503"/>
            <a:ext cx="5067632" cy="193528"/>
          </a:xfrm>
          <a:prstGeom prst="homePlate">
            <a:avLst>
              <a:gd name="adj" fmla="val 0"/>
            </a:avLst>
          </a:prstGeom>
          <a:solidFill>
            <a:srgbClr val="8C70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9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High-Level Program </a:t>
            </a:r>
            <a:r>
              <a:rPr lang="en-US" sz="9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Initiative</a:t>
            </a:r>
          </a:p>
        </p:txBody>
      </p:sp>
      <p:sp>
        <p:nvSpPr>
          <p:cNvPr id="33" name="Pentagon 32"/>
          <p:cNvSpPr/>
          <p:nvPr/>
        </p:nvSpPr>
        <p:spPr bwMode="auto">
          <a:xfrm flipH="1">
            <a:off x="4908701" y="2183986"/>
            <a:ext cx="4074133" cy="193528"/>
          </a:xfrm>
          <a:prstGeom prst="homePlate">
            <a:avLst>
              <a:gd name="adj" fmla="val 0"/>
            </a:avLst>
          </a:prstGeom>
          <a:solidFill>
            <a:srgbClr val="5A54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9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High-Level Program </a:t>
            </a:r>
            <a:r>
              <a:rPr lang="en-US" sz="9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Initiative</a:t>
            </a:r>
          </a:p>
        </p:txBody>
      </p:sp>
      <p:sp>
        <p:nvSpPr>
          <p:cNvPr id="34" name="Pentagon 33"/>
          <p:cNvSpPr/>
          <p:nvPr/>
        </p:nvSpPr>
        <p:spPr bwMode="auto">
          <a:xfrm>
            <a:off x="1020521" y="1726874"/>
            <a:ext cx="1299133" cy="630425"/>
          </a:xfrm>
          <a:prstGeom prst="homePlate">
            <a:avLst>
              <a:gd name="adj" fmla="val 29032"/>
            </a:avLst>
          </a:prstGeom>
          <a:solidFill>
            <a:srgbClr val="8C70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Arcs &amp;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Pillars</a:t>
            </a:r>
          </a:p>
        </p:txBody>
      </p:sp>
      <p:sp>
        <p:nvSpPr>
          <p:cNvPr id="36" name="Pentagon 35"/>
          <p:cNvSpPr/>
          <p:nvPr/>
        </p:nvSpPr>
        <p:spPr bwMode="auto">
          <a:xfrm>
            <a:off x="1020521" y="3764289"/>
            <a:ext cx="1299133" cy="630425"/>
          </a:xfrm>
          <a:prstGeom prst="homePlate">
            <a:avLst>
              <a:gd name="adj" fmla="val 29032"/>
            </a:avLst>
          </a:prstGeom>
          <a:solidFill>
            <a:srgbClr val="1BA3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Ongoing</a:t>
            </a:r>
          </a:p>
        </p:txBody>
      </p:sp>
      <p:sp>
        <p:nvSpPr>
          <p:cNvPr id="37" name="Pentagon 36"/>
          <p:cNvSpPr/>
          <p:nvPr/>
        </p:nvSpPr>
        <p:spPr bwMode="auto">
          <a:xfrm>
            <a:off x="1020521" y="3085150"/>
            <a:ext cx="1299133" cy="630425"/>
          </a:xfrm>
          <a:prstGeom prst="homePlate">
            <a:avLst>
              <a:gd name="adj" fmla="val 29032"/>
            </a:avLst>
          </a:prstGeom>
          <a:solidFill>
            <a:srgbClr val="F582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Audience &amp; Segments</a:t>
            </a:r>
          </a:p>
        </p:txBody>
      </p:sp>
      <p:sp>
        <p:nvSpPr>
          <p:cNvPr id="98" name="Pentagon 97"/>
          <p:cNvSpPr/>
          <p:nvPr/>
        </p:nvSpPr>
        <p:spPr bwMode="auto">
          <a:xfrm rot="19236475">
            <a:off x="719475" y="842358"/>
            <a:ext cx="835858" cy="630425"/>
          </a:xfrm>
          <a:prstGeom prst="homePlate">
            <a:avLst>
              <a:gd name="adj" fmla="val 29032"/>
            </a:avLst>
          </a:prstGeom>
          <a:solidFill>
            <a:srgbClr val="323E4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050" b="1" dirty="0" smtClean="0">
                <a:solidFill>
                  <a:schemeClr val="bg1"/>
                </a:solidFill>
                <a:latin typeface="+mj-lt"/>
              </a:rPr>
              <a:t>Average/ Month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sp>
        <p:nvSpPr>
          <p:cNvPr id="22" name="Pentagon 21"/>
          <p:cNvSpPr/>
          <p:nvPr/>
        </p:nvSpPr>
        <p:spPr bwMode="auto">
          <a:xfrm>
            <a:off x="1014018" y="2406012"/>
            <a:ext cx="1299133" cy="630425"/>
          </a:xfrm>
          <a:prstGeom prst="homePlate">
            <a:avLst>
              <a:gd name="adj" fmla="val 29032"/>
            </a:avLst>
          </a:prstGeom>
          <a:solidFill>
            <a:srgbClr val="323E4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Events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532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/>
          <p:cNvSpPr txBox="1">
            <a:spLocks/>
          </p:cNvSpPr>
          <p:nvPr/>
        </p:nvSpPr>
        <p:spPr bwMode="auto">
          <a:xfrm>
            <a:off x="218879" y="148448"/>
            <a:ext cx="8437487" cy="45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b="1" kern="0" dirty="0">
                <a:solidFill>
                  <a:srgbClr val="8C70C9"/>
                </a:solidFill>
                <a:latin typeface="Trebuchet MS"/>
                <a:ea typeface="ＭＳ Ｐゴシック" pitchFamily="-106" charset="-128"/>
                <a:cs typeface="Trebuchet MS"/>
              </a:rPr>
              <a:t>Yearly Program View by Quarter</a:t>
            </a:r>
          </a:p>
        </p:txBody>
      </p:sp>
      <p:sp>
        <p:nvSpPr>
          <p:cNvPr id="67" name="Pentagon 66"/>
          <p:cNvSpPr/>
          <p:nvPr/>
        </p:nvSpPr>
        <p:spPr bwMode="auto">
          <a:xfrm rot="18092505">
            <a:off x="1936154" y="972521"/>
            <a:ext cx="636359" cy="332077"/>
          </a:xfrm>
          <a:prstGeom prst="homePlate">
            <a:avLst>
              <a:gd name="adj" fmla="val 0"/>
            </a:avLst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sp>
        <p:nvSpPr>
          <p:cNvPr id="68" name="Pentagon 67"/>
          <p:cNvSpPr/>
          <p:nvPr/>
        </p:nvSpPr>
        <p:spPr bwMode="auto">
          <a:xfrm>
            <a:off x="946727" y="1095321"/>
            <a:ext cx="1340584" cy="630427"/>
          </a:xfrm>
          <a:prstGeom prst="homePlate">
            <a:avLst>
              <a:gd name="adj" fmla="val 29032"/>
            </a:avLst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endParaRPr lang="en-US" sz="18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97" name="Pentagon 96"/>
          <p:cNvSpPr/>
          <p:nvPr/>
        </p:nvSpPr>
        <p:spPr bwMode="auto">
          <a:xfrm rot="414377">
            <a:off x="989944" y="1280789"/>
            <a:ext cx="661003" cy="488081"/>
          </a:xfrm>
          <a:prstGeom prst="homePlate">
            <a:avLst>
              <a:gd name="adj" fmla="val 29032"/>
            </a:avLst>
          </a:prstGeom>
          <a:solidFill>
            <a:srgbClr val="323E48">
              <a:alpha val="1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65100">
              <a:srgbClr val="323E48">
                <a:alpha val="26000"/>
              </a:srgbClr>
            </a:glow>
            <a:softEdge rad="1016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aphicFrame>
        <p:nvGraphicFramePr>
          <p:cNvPr id="59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0407745"/>
              </p:ext>
            </p:extLst>
          </p:nvPr>
        </p:nvGraphicFramePr>
        <p:xfrm>
          <a:off x="952499" y="783868"/>
          <a:ext cx="7726649" cy="2991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8272"/>
                <a:gridCol w="1617374"/>
                <a:gridCol w="1623069"/>
                <a:gridCol w="1543339"/>
                <a:gridCol w="1594595"/>
              </a:tblGrid>
              <a:tr h="652318">
                <a:tc rowSpan="2"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Quarter</a:t>
                      </a:r>
                      <a:endParaRPr lang="en-US" sz="1400" dirty="0"/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Q1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323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Q2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323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Q3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323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Q4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323E48"/>
                    </a:solidFill>
                  </a:tcPr>
                </a:tc>
              </a:tr>
              <a:tr h="280217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</a:tr>
              <a:tr h="2825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Program 1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>
                    <a:solidFill>
                      <a:srgbClr val="EBEB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Program 1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>
                    <a:solidFill>
                      <a:srgbClr val="EBEB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Program 1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>
                    <a:solidFill>
                      <a:srgbClr val="EBEB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Program 1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>
                    <a:solidFill>
                      <a:srgbClr val="EBEBF2"/>
                    </a:solidFill>
                  </a:tcPr>
                </a:tc>
              </a:tr>
              <a:tr h="2825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Program 2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>
                    <a:solidFill>
                      <a:srgbClr val="D5D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Program 2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>
                    <a:solidFill>
                      <a:srgbClr val="D5D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Program 2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>
                    <a:solidFill>
                      <a:srgbClr val="D5D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Program 2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>
                    <a:solidFill>
                      <a:srgbClr val="D5D5E5"/>
                    </a:solidFill>
                  </a:tcPr>
                </a:tc>
              </a:tr>
              <a:tr h="2825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Program 3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>
                    <a:solidFill>
                      <a:srgbClr val="EBEB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Program 3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>
                    <a:solidFill>
                      <a:srgbClr val="EBEB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Program 3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>
                    <a:solidFill>
                      <a:srgbClr val="EBEB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Program 3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>
                    <a:solidFill>
                      <a:srgbClr val="EBEBF2"/>
                    </a:solidFill>
                  </a:tcPr>
                </a:tc>
              </a:tr>
              <a:tr h="2825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Program 4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Program 4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>
                    <a:solidFill>
                      <a:srgbClr val="D5D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Program 4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>
                    <a:solidFill>
                      <a:srgbClr val="D5D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Program 4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>
                    <a:solidFill>
                      <a:srgbClr val="D5D5E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58220"/>
                          </a:solidFill>
                        </a:rPr>
                        <a:t>Program 5</a:t>
                      </a:r>
                      <a:endParaRPr lang="en-US" sz="1400" dirty="0">
                        <a:solidFill>
                          <a:srgbClr val="F5822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58220"/>
                          </a:solidFill>
                        </a:rPr>
                        <a:t>Program 5</a:t>
                      </a:r>
                      <a:endParaRPr lang="en-US" sz="1400" dirty="0">
                        <a:solidFill>
                          <a:srgbClr val="F5822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58220"/>
                          </a:solidFill>
                        </a:rPr>
                        <a:t>Program 5</a:t>
                      </a:r>
                      <a:endParaRPr lang="en-US" sz="1400" dirty="0">
                        <a:solidFill>
                          <a:srgbClr val="F58220"/>
                        </a:solidFill>
                      </a:endParaRPr>
                    </a:p>
                  </a:txBody>
                  <a:tcPr marT="34290" marB="34290">
                    <a:solidFill>
                      <a:srgbClr val="EBEB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58220"/>
                          </a:solidFill>
                        </a:rPr>
                        <a:t>Program 5</a:t>
                      </a:r>
                      <a:endParaRPr lang="en-US" sz="1400" dirty="0">
                        <a:solidFill>
                          <a:srgbClr val="F58220"/>
                        </a:solidFill>
                      </a:endParaRPr>
                    </a:p>
                  </a:txBody>
                  <a:tcPr marT="34290" marB="34290">
                    <a:solidFill>
                      <a:srgbClr val="EBEB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58220"/>
                          </a:solidFill>
                        </a:rPr>
                        <a:t>Program 6</a:t>
                      </a:r>
                      <a:endParaRPr lang="en-US" sz="1400" dirty="0">
                        <a:solidFill>
                          <a:srgbClr val="F5822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58220"/>
                          </a:solidFill>
                        </a:rPr>
                        <a:t>Program 6</a:t>
                      </a:r>
                      <a:endParaRPr lang="en-US" sz="1400" dirty="0">
                        <a:solidFill>
                          <a:srgbClr val="F5822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58220"/>
                          </a:solidFill>
                        </a:rPr>
                        <a:t>Program 6</a:t>
                      </a:r>
                      <a:endParaRPr lang="en-US" sz="1400" dirty="0">
                        <a:solidFill>
                          <a:srgbClr val="F5822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58220"/>
                          </a:solidFill>
                        </a:rPr>
                        <a:t>Program 6</a:t>
                      </a:r>
                      <a:endParaRPr lang="en-US" sz="1400" dirty="0">
                        <a:solidFill>
                          <a:srgbClr val="F58220"/>
                        </a:solidFill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30" name="Pentagon 29"/>
          <p:cNvSpPr/>
          <p:nvPr/>
        </p:nvSpPr>
        <p:spPr bwMode="auto">
          <a:xfrm>
            <a:off x="1014224" y="1763162"/>
            <a:ext cx="1299133" cy="630425"/>
          </a:xfrm>
          <a:prstGeom prst="homePlate">
            <a:avLst>
              <a:gd name="adj" fmla="val 29032"/>
            </a:avLst>
          </a:prstGeom>
          <a:solidFill>
            <a:srgbClr val="8C70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Attract</a:t>
            </a:r>
          </a:p>
        </p:txBody>
      </p:sp>
      <p:sp>
        <p:nvSpPr>
          <p:cNvPr id="57" name="Pentagon 56"/>
          <p:cNvSpPr/>
          <p:nvPr/>
        </p:nvSpPr>
        <p:spPr bwMode="auto">
          <a:xfrm>
            <a:off x="1014224" y="2457489"/>
            <a:ext cx="1299133" cy="630425"/>
          </a:xfrm>
          <a:prstGeom prst="homePlate">
            <a:avLst>
              <a:gd name="adj" fmla="val 29032"/>
            </a:avLst>
          </a:prstGeom>
          <a:solidFill>
            <a:srgbClr val="1BA3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Engage</a:t>
            </a:r>
          </a:p>
        </p:txBody>
      </p:sp>
      <p:sp>
        <p:nvSpPr>
          <p:cNvPr id="58" name="Pentagon 57"/>
          <p:cNvSpPr/>
          <p:nvPr/>
        </p:nvSpPr>
        <p:spPr bwMode="auto">
          <a:xfrm>
            <a:off x="1014224" y="3133544"/>
            <a:ext cx="1299133" cy="630425"/>
          </a:xfrm>
          <a:prstGeom prst="homePlate">
            <a:avLst>
              <a:gd name="adj" fmla="val 29032"/>
            </a:avLst>
          </a:prstGeom>
          <a:solidFill>
            <a:srgbClr val="F582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Close</a:t>
            </a:r>
          </a:p>
        </p:txBody>
      </p:sp>
      <p:sp>
        <p:nvSpPr>
          <p:cNvPr id="98" name="Pentagon 97"/>
          <p:cNvSpPr/>
          <p:nvPr/>
        </p:nvSpPr>
        <p:spPr bwMode="auto">
          <a:xfrm rot="19236475">
            <a:off x="669667" y="878646"/>
            <a:ext cx="835858" cy="630425"/>
          </a:xfrm>
          <a:prstGeom prst="homePlate">
            <a:avLst>
              <a:gd name="adj" fmla="val 29032"/>
            </a:avLst>
          </a:prstGeom>
          <a:solidFill>
            <a:srgbClr val="323E4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alphaModFix/>
            <a:grayscl/>
          </a:blip>
          <a:stretch>
            <a:fillRect/>
          </a:stretch>
        </p:blipFill>
        <p:spPr>
          <a:xfrm>
            <a:off x="1001986" y="1013749"/>
            <a:ext cx="274018" cy="274018"/>
          </a:xfrm>
          <a:prstGeom prst="ellipse">
            <a:avLst/>
          </a:prstGeom>
          <a:solidFill>
            <a:schemeClr val="tx1">
              <a:alpha val="48000"/>
            </a:schemeClr>
          </a:solidFill>
          <a:ln w="63500" cmpd="sng">
            <a:solidFill>
              <a:schemeClr val="bg1"/>
            </a:solidFill>
          </a:ln>
          <a:effectLst>
            <a:glow rad="101600">
              <a:srgbClr val="8C70C9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3471828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/>
          <p:cNvSpPr txBox="1">
            <a:spLocks/>
          </p:cNvSpPr>
          <p:nvPr/>
        </p:nvSpPr>
        <p:spPr bwMode="auto">
          <a:xfrm>
            <a:off x="218880" y="148448"/>
            <a:ext cx="5928706" cy="45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z="3200" b="1" kern="0" dirty="0">
                <a:solidFill>
                  <a:srgbClr val="8C70C9"/>
                </a:solidFill>
                <a:latin typeface="Trebuchet MS"/>
                <a:ea typeface="ＭＳ Ｐゴシック" pitchFamily="-106" charset="-128"/>
                <a:cs typeface="Trebuchet MS"/>
              </a:rPr>
              <a:t>Program Roadmap </a:t>
            </a:r>
            <a:endParaRPr lang="en-US" sz="3200" b="1" kern="0" dirty="0">
              <a:solidFill>
                <a:srgbClr val="8C70C9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669871" y="196036"/>
            <a:ext cx="5784248" cy="1928957"/>
            <a:chOff x="525342" y="-227221"/>
            <a:chExt cx="6921145" cy="2308095"/>
          </a:xfrm>
        </p:grpSpPr>
        <p:sp>
          <p:nvSpPr>
            <p:cNvPr id="20" name="Pentagon 19"/>
            <p:cNvSpPr/>
            <p:nvPr/>
          </p:nvSpPr>
          <p:spPr bwMode="auto">
            <a:xfrm rot="18092505">
              <a:off x="5753548" y="142012"/>
              <a:ext cx="1078776" cy="397347"/>
            </a:xfrm>
            <a:prstGeom prst="homePlate">
              <a:avLst>
                <a:gd name="adj" fmla="val 0"/>
              </a:avLst>
            </a:prstGeom>
            <a:solidFill>
              <a:srgbClr val="5A54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endParaRPr>
            </a:p>
          </p:txBody>
        </p:sp>
        <p:sp>
          <p:nvSpPr>
            <p:cNvPr id="21" name="Pentagon 20"/>
            <p:cNvSpPr/>
            <p:nvPr/>
          </p:nvSpPr>
          <p:spPr bwMode="auto">
            <a:xfrm>
              <a:off x="6403623" y="-227221"/>
              <a:ext cx="1042864" cy="754336"/>
            </a:xfrm>
            <a:prstGeom prst="homePlate">
              <a:avLst>
                <a:gd name="adj" fmla="val 0"/>
              </a:avLst>
            </a:prstGeom>
            <a:solidFill>
              <a:srgbClr val="8C70C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800" b="1" kern="0" dirty="0" smtClean="0">
                  <a:solidFill>
                    <a:srgbClr val="FFFFFF"/>
                  </a:solidFill>
                  <a:latin typeface="Trebuchet MS"/>
                  <a:ea typeface="ＭＳ Ｐゴシック" pitchFamily="-106" charset="-128"/>
                  <a:cs typeface="Trebuchet MS"/>
                </a:rPr>
                <a:t>Tactic</a:t>
              </a:r>
              <a:endPara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  <p:sp>
          <p:nvSpPr>
            <p:cNvPr id="22" name="Pentagon 21"/>
            <p:cNvSpPr/>
            <p:nvPr/>
          </p:nvSpPr>
          <p:spPr bwMode="auto">
            <a:xfrm rot="18092505">
              <a:off x="4489319" y="517240"/>
              <a:ext cx="1078776" cy="397347"/>
            </a:xfrm>
            <a:prstGeom prst="homePlate">
              <a:avLst>
                <a:gd name="adj" fmla="val 0"/>
              </a:avLst>
            </a:prstGeom>
            <a:solidFill>
              <a:srgbClr val="5A54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endParaRPr>
            </a:p>
          </p:txBody>
        </p:sp>
        <p:sp>
          <p:nvSpPr>
            <p:cNvPr id="23" name="Pentagon 22"/>
            <p:cNvSpPr/>
            <p:nvPr/>
          </p:nvSpPr>
          <p:spPr bwMode="auto">
            <a:xfrm>
              <a:off x="5139394" y="148007"/>
              <a:ext cx="1042864" cy="754336"/>
            </a:xfrm>
            <a:prstGeom prst="homePlate">
              <a:avLst>
                <a:gd name="adj" fmla="val 0"/>
              </a:avLst>
            </a:prstGeom>
            <a:solidFill>
              <a:srgbClr val="8C70C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800" b="1" kern="0" dirty="0" smtClean="0">
                  <a:solidFill>
                    <a:srgbClr val="FFFFFF"/>
                  </a:solidFill>
                  <a:latin typeface="Trebuchet MS"/>
                  <a:ea typeface="ＭＳ Ｐゴシック" pitchFamily="-106" charset="-128"/>
                  <a:cs typeface="Trebuchet MS"/>
                </a:rPr>
                <a:t>Tactic</a:t>
              </a:r>
              <a:endPara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  <p:sp>
          <p:nvSpPr>
            <p:cNvPr id="24" name="Pentagon 23"/>
            <p:cNvSpPr/>
            <p:nvPr/>
          </p:nvSpPr>
          <p:spPr bwMode="auto">
            <a:xfrm rot="18092505">
              <a:off x="3223776" y="896012"/>
              <a:ext cx="1078776" cy="397347"/>
            </a:xfrm>
            <a:prstGeom prst="homePlate">
              <a:avLst>
                <a:gd name="adj" fmla="val 0"/>
              </a:avLst>
            </a:prstGeom>
            <a:solidFill>
              <a:srgbClr val="5A54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endParaRPr>
            </a:p>
          </p:txBody>
        </p:sp>
        <p:sp>
          <p:nvSpPr>
            <p:cNvPr id="25" name="Pentagon 24"/>
            <p:cNvSpPr/>
            <p:nvPr/>
          </p:nvSpPr>
          <p:spPr bwMode="auto">
            <a:xfrm rot="18092505">
              <a:off x="2192727" y="1128002"/>
              <a:ext cx="761436" cy="397347"/>
            </a:xfrm>
            <a:prstGeom prst="homePlate">
              <a:avLst>
                <a:gd name="adj" fmla="val 0"/>
              </a:avLst>
            </a:prstGeom>
            <a:solidFill>
              <a:srgbClr val="5A54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endParaRPr>
            </a:p>
          </p:txBody>
        </p:sp>
        <p:sp>
          <p:nvSpPr>
            <p:cNvPr id="26" name="Pentagon 25"/>
            <p:cNvSpPr/>
            <p:nvPr/>
          </p:nvSpPr>
          <p:spPr bwMode="auto">
            <a:xfrm>
              <a:off x="876905" y="1274938"/>
              <a:ext cx="1735998" cy="754338"/>
            </a:xfrm>
            <a:prstGeom prst="homePlate">
              <a:avLst>
                <a:gd name="adj" fmla="val 29032"/>
              </a:avLst>
            </a:prstGeom>
            <a:solidFill>
              <a:srgbClr val="5A54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r"/>
              <a:endPara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  <p:sp>
          <p:nvSpPr>
            <p:cNvPr id="27" name="Pentagon 26"/>
            <p:cNvSpPr/>
            <p:nvPr/>
          </p:nvSpPr>
          <p:spPr bwMode="auto">
            <a:xfrm rot="414377">
              <a:off x="908570" y="1496860"/>
              <a:ext cx="790924" cy="584014"/>
            </a:xfrm>
            <a:prstGeom prst="homePlate">
              <a:avLst>
                <a:gd name="adj" fmla="val 29032"/>
              </a:avLst>
            </a:prstGeom>
            <a:solidFill>
              <a:srgbClr val="323E48">
                <a:alpha val="11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65100">
                <a:srgbClr val="323E48">
                  <a:alpha val="26000"/>
                </a:srgbClr>
              </a:glow>
              <a:softEdge rad="1016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 rot="19236475">
              <a:off x="525342" y="1042933"/>
              <a:ext cx="1000146" cy="754336"/>
            </a:xfrm>
            <a:prstGeom prst="homePlate">
              <a:avLst>
                <a:gd name="adj" fmla="val 29032"/>
              </a:avLst>
            </a:prstGeom>
            <a:solidFill>
              <a:srgbClr val="8C70C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MS PGothic" pitchFamily="34" charset="-128"/>
                </a:rPr>
                <a:t>Attract</a:t>
              </a:r>
            </a:p>
          </p:txBody>
        </p:sp>
        <p:sp>
          <p:nvSpPr>
            <p:cNvPr id="29" name="Pentagon 28"/>
            <p:cNvSpPr/>
            <p:nvPr/>
          </p:nvSpPr>
          <p:spPr bwMode="auto">
            <a:xfrm>
              <a:off x="2603851" y="901095"/>
              <a:ext cx="1042864" cy="754336"/>
            </a:xfrm>
            <a:prstGeom prst="homePlate">
              <a:avLst>
                <a:gd name="adj" fmla="val 0"/>
              </a:avLst>
            </a:prstGeom>
            <a:solidFill>
              <a:srgbClr val="8C70C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800" b="1" kern="0" dirty="0" smtClean="0">
                  <a:solidFill>
                    <a:srgbClr val="FFFFFF"/>
                  </a:solidFill>
                  <a:latin typeface="Trebuchet MS"/>
                  <a:ea typeface="ＭＳ Ｐゴシック" pitchFamily="-106" charset="-128"/>
                  <a:cs typeface="Trebuchet MS"/>
                </a:rPr>
                <a:t>Tactic</a:t>
              </a:r>
              <a:endPara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  <p:sp>
          <p:nvSpPr>
            <p:cNvPr id="30" name="Pentagon 29"/>
            <p:cNvSpPr/>
            <p:nvPr/>
          </p:nvSpPr>
          <p:spPr bwMode="auto">
            <a:xfrm>
              <a:off x="3873851" y="526779"/>
              <a:ext cx="1042864" cy="754336"/>
            </a:xfrm>
            <a:prstGeom prst="homePlate">
              <a:avLst>
                <a:gd name="adj" fmla="val 0"/>
              </a:avLst>
            </a:prstGeom>
            <a:solidFill>
              <a:srgbClr val="8C70C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800" b="1" kern="0" dirty="0" smtClean="0">
                  <a:solidFill>
                    <a:srgbClr val="FFFFFF"/>
                  </a:solidFill>
                  <a:latin typeface="Trebuchet MS"/>
                  <a:ea typeface="ＭＳ Ｐゴシック" pitchFamily="-106" charset="-128"/>
                  <a:cs typeface="Trebuchet MS"/>
                </a:rPr>
                <a:t>Tactic</a:t>
              </a:r>
              <a:endPara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669871" y="929164"/>
            <a:ext cx="5784248" cy="1928957"/>
            <a:chOff x="525342" y="-227221"/>
            <a:chExt cx="6921145" cy="2308095"/>
          </a:xfrm>
        </p:grpSpPr>
        <p:sp>
          <p:nvSpPr>
            <p:cNvPr id="32" name="Pentagon 31"/>
            <p:cNvSpPr/>
            <p:nvPr/>
          </p:nvSpPr>
          <p:spPr bwMode="auto">
            <a:xfrm rot="18092505">
              <a:off x="5753548" y="142012"/>
              <a:ext cx="1078776" cy="397347"/>
            </a:xfrm>
            <a:prstGeom prst="homePlate">
              <a:avLst>
                <a:gd name="adj" fmla="val 0"/>
              </a:avLst>
            </a:prstGeom>
            <a:solidFill>
              <a:srgbClr val="1E6FB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endParaRPr>
            </a:p>
          </p:txBody>
        </p:sp>
        <p:sp>
          <p:nvSpPr>
            <p:cNvPr id="33" name="Pentagon 32"/>
            <p:cNvSpPr/>
            <p:nvPr/>
          </p:nvSpPr>
          <p:spPr bwMode="auto">
            <a:xfrm>
              <a:off x="6403623" y="-227221"/>
              <a:ext cx="1042864" cy="754336"/>
            </a:xfrm>
            <a:prstGeom prst="homePlate">
              <a:avLst>
                <a:gd name="adj" fmla="val 0"/>
              </a:avLst>
            </a:prstGeom>
            <a:solidFill>
              <a:srgbClr val="1BA3D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800" b="1" kern="0" dirty="0" smtClean="0">
                  <a:solidFill>
                    <a:srgbClr val="FFFFFF"/>
                  </a:solidFill>
                  <a:latin typeface="Trebuchet MS"/>
                  <a:ea typeface="ＭＳ Ｐゴシック" pitchFamily="-106" charset="-128"/>
                  <a:cs typeface="Trebuchet MS"/>
                </a:rPr>
                <a:t>Tactic</a:t>
              </a:r>
              <a:endPara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  <p:sp>
          <p:nvSpPr>
            <p:cNvPr id="34" name="Pentagon 33"/>
            <p:cNvSpPr/>
            <p:nvPr/>
          </p:nvSpPr>
          <p:spPr bwMode="auto">
            <a:xfrm rot="18092505">
              <a:off x="4489319" y="517240"/>
              <a:ext cx="1078776" cy="397347"/>
            </a:xfrm>
            <a:prstGeom prst="homePlate">
              <a:avLst>
                <a:gd name="adj" fmla="val 0"/>
              </a:avLst>
            </a:prstGeom>
            <a:solidFill>
              <a:srgbClr val="1E6FB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endParaRPr>
            </a:p>
          </p:txBody>
        </p:sp>
        <p:sp>
          <p:nvSpPr>
            <p:cNvPr id="35" name="Pentagon 34"/>
            <p:cNvSpPr/>
            <p:nvPr/>
          </p:nvSpPr>
          <p:spPr bwMode="auto">
            <a:xfrm>
              <a:off x="5139394" y="148007"/>
              <a:ext cx="1042864" cy="754336"/>
            </a:xfrm>
            <a:prstGeom prst="homePlate">
              <a:avLst>
                <a:gd name="adj" fmla="val 0"/>
              </a:avLst>
            </a:prstGeom>
            <a:solidFill>
              <a:srgbClr val="1BA3D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800" b="1" kern="0" dirty="0" smtClean="0">
                  <a:solidFill>
                    <a:srgbClr val="FFFFFF"/>
                  </a:solidFill>
                  <a:latin typeface="Trebuchet MS"/>
                  <a:ea typeface="ＭＳ Ｐゴシック" pitchFamily="-106" charset="-128"/>
                  <a:cs typeface="Trebuchet MS"/>
                </a:rPr>
                <a:t>Tactic</a:t>
              </a:r>
              <a:endPara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  <p:sp>
          <p:nvSpPr>
            <p:cNvPr id="36" name="Pentagon 35"/>
            <p:cNvSpPr/>
            <p:nvPr/>
          </p:nvSpPr>
          <p:spPr bwMode="auto">
            <a:xfrm rot="18092505">
              <a:off x="3223776" y="896012"/>
              <a:ext cx="1078776" cy="397347"/>
            </a:xfrm>
            <a:prstGeom prst="homePlate">
              <a:avLst>
                <a:gd name="adj" fmla="val 0"/>
              </a:avLst>
            </a:prstGeom>
            <a:solidFill>
              <a:srgbClr val="1E6FB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endParaRPr>
            </a:p>
          </p:txBody>
        </p:sp>
        <p:sp>
          <p:nvSpPr>
            <p:cNvPr id="37" name="Pentagon 36"/>
            <p:cNvSpPr/>
            <p:nvPr/>
          </p:nvSpPr>
          <p:spPr bwMode="auto">
            <a:xfrm rot="18092505">
              <a:off x="2192727" y="1128002"/>
              <a:ext cx="761436" cy="397347"/>
            </a:xfrm>
            <a:prstGeom prst="homePlate">
              <a:avLst>
                <a:gd name="adj" fmla="val 0"/>
              </a:avLst>
            </a:prstGeom>
            <a:solidFill>
              <a:srgbClr val="1E6FB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endParaRPr>
            </a:p>
          </p:txBody>
        </p:sp>
        <p:sp>
          <p:nvSpPr>
            <p:cNvPr id="38" name="Pentagon 37"/>
            <p:cNvSpPr/>
            <p:nvPr/>
          </p:nvSpPr>
          <p:spPr bwMode="auto">
            <a:xfrm>
              <a:off x="876905" y="1274938"/>
              <a:ext cx="1735998" cy="754338"/>
            </a:xfrm>
            <a:prstGeom prst="homePlate">
              <a:avLst>
                <a:gd name="adj" fmla="val 29032"/>
              </a:avLst>
            </a:prstGeom>
            <a:solidFill>
              <a:srgbClr val="1E6FB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r"/>
              <a:endPara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  <p:sp>
          <p:nvSpPr>
            <p:cNvPr id="39" name="Pentagon 38"/>
            <p:cNvSpPr/>
            <p:nvPr/>
          </p:nvSpPr>
          <p:spPr bwMode="auto">
            <a:xfrm rot="414377">
              <a:off x="908570" y="1496860"/>
              <a:ext cx="790924" cy="584014"/>
            </a:xfrm>
            <a:prstGeom prst="homePlate">
              <a:avLst>
                <a:gd name="adj" fmla="val 29032"/>
              </a:avLst>
            </a:prstGeom>
            <a:solidFill>
              <a:srgbClr val="323E48">
                <a:alpha val="11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65100">
                <a:srgbClr val="323E48">
                  <a:alpha val="26000"/>
                </a:srgbClr>
              </a:glow>
              <a:softEdge rad="1016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40" name="Pentagon 39"/>
            <p:cNvSpPr/>
            <p:nvPr/>
          </p:nvSpPr>
          <p:spPr bwMode="auto">
            <a:xfrm rot="19236475">
              <a:off x="525342" y="1042933"/>
              <a:ext cx="1000146" cy="754336"/>
            </a:xfrm>
            <a:prstGeom prst="homePlate">
              <a:avLst>
                <a:gd name="adj" fmla="val 29032"/>
              </a:avLst>
            </a:prstGeom>
            <a:solidFill>
              <a:srgbClr val="1BA3D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MS PGothic" pitchFamily="34" charset="-128"/>
                </a:rPr>
                <a:t>Engage</a:t>
              </a:r>
            </a:p>
          </p:txBody>
        </p:sp>
        <p:sp>
          <p:nvSpPr>
            <p:cNvPr id="41" name="Pentagon 40"/>
            <p:cNvSpPr/>
            <p:nvPr/>
          </p:nvSpPr>
          <p:spPr bwMode="auto">
            <a:xfrm>
              <a:off x="2603851" y="901095"/>
              <a:ext cx="1042864" cy="754336"/>
            </a:xfrm>
            <a:prstGeom prst="homePlate">
              <a:avLst>
                <a:gd name="adj" fmla="val 0"/>
              </a:avLst>
            </a:prstGeom>
            <a:solidFill>
              <a:srgbClr val="1BA3D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800" b="1" kern="0" dirty="0" smtClean="0">
                  <a:solidFill>
                    <a:srgbClr val="FFFFFF"/>
                  </a:solidFill>
                  <a:latin typeface="Trebuchet MS"/>
                  <a:ea typeface="ＭＳ Ｐゴシック" pitchFamily="-106" charset="-128"/>
                  <a:cs typeface="Trebuchet MS"/>
                </a:rPr>
                <a:t>Tactic</a:t>
              </a:r>
              <a:endPara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  <p:sp>
          <p:nvSpPr>
            <p:cNvPr id="42" name="Pentagon 41"/>
            <p:cNvSpPr/>
            <p:nvPr/>
          </p:nvSpPr>
          <p:spPr bwMode="auto">
            <a:xfrm>
              <a:off x="3873851" y="526779"/>
              <a:ext cx="1042864" cy="754336"/>
            </a:xfrm>
            <a:prstGeom prst="homePlate">
              <a:avLst>
                <a:gd name="adj" fmla="val 0"/>
              </a:avLst>
            </a:prstGeom>
            <a:solidFill>
              <a:srgbClr val="1BA3D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800" b="1" kern="0" dirty="0" smtClean="0">
                  <a:solidFill>
                    <a:srgbClr val="FFFFFF"/>
                  </a:solidFill>
                  <a:latin typeface="Trebuchet MS"/>
                  <a:ea typeface="ＭＳ Ｐゴシック" pitchFamily="-106" charset="-128"/>
                  <a:cs typeface="Trebuchet MS"/>
                </a:rPr>
                <a:t>Tactic</a:t>
              </a:r>
              <a:endPara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669871" y="1656524"/>
            <a:ext cx="5784248" cy="1928957"/>
            <a:chOff x="525342" y="-227221"/>
            <a:chExt cx="6921145" cy="2308095"/>
          </a:xfrm>
        </p:grpSpPr>
        <p:sp>
          <p:nvSpPr>
            <p:cNvPr id="44" name="Pentagon 43"/>
            <p:cNvSpPr/>
            <p:nvPr/>
          </p:nvSpPr>
          <p:spPr bwMode="auto">
            <a:xfrm rot="18092505">
              <a:off x="5753548" y="142012"/>
              <a:ext cx="1078776" cy="397347"/>
            </a:xfrm>
            <a:prstGeom prst="homePlate">
              <a:avLst>
                <a:gd name="adj" fmla="val 0"/>
              </a:avLst>
            </a:prstGeom>
            <a:solidFill>
              <a:srgbClr val="D4752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endParaRPr>
            </a:p>
          </p:txBody>
        </p:sp>
        <p:sp>
          <p:nvSpPr>
            <p:cNvPr id="45" name="Pentagon 44"/>
            <p:cNvSpPr/>
            <p:nvPr/>
          </p:nvSpPr>
          <p:spPr bwMode="auto">
            <a:xfrm>
              <a:off x="6403623" y="-227221"/>
              <a:ext cx="1042864" cy="754336"/>
            </a:xfrm>
            <a:prstGeom prst="homePlate">
              <a:avLst>
                <a:gd name="adj" fmla="val 0"/>
              </a:avLst>
            </a:prstGeom>
            <a:solidFill>
              <a:srgbClr val="F5822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800" b="1" kern="0" dirty="0" smtClean="0">
                  <a:solidFill>
                    <a:srgbClr val="FFFFFF"/>
                  </a:solidFill>
                  <a:latin typeface="Trebuchet MS"/>
                  <a:ea typeface="ＭＳ Ｐゴシック" pitchFamily="-106" charset="-128"/>
                  <a:cs typeface="Trebuchet MS"/>
                </a:rPr>
                <a:t>Tactic</a:t>
              </a:r>
              <a:endPara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  <p:sp>
          <p:nvSpPr>
            <p:cNvPr id="46" name="Pentagon 45"/>
            <p:cNvSpPr/>
            <p:nvPr/>
          </p:nvSpPr>
          <p:spPr bwMode="auto">
            <a:xfrm rot="18092505">
              <a:off x="4489319" y="517240"/>
              <a:ext cx="1078776" cy="397347"/>
            </a:xfrm>
            <a:prstGeom prst="homePlate">
              <a:avLst>
                <a:gd name="adj" fmla="val 0"/>
              </a:avLst>
            </a:prstGeom>
            <a:solidFill>
              <a:srgbClr val="D4752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endParaRPr>
            </a:p>
          </p:txBody>
        </p:sp>
        <p:sp>
          <p:nvSpPr>
            <p:cNvPr id="47" name="Pentagon 46"/>
            <p:cNvSpPr/>
            <p:nvPr/>
          </p:nvSpPr>
          <p:spPr bwMode="auto">
            <a:xfrm>
              <a:off x="5139394" y="148007"/>
              <a:ext cx="1042864" cy="754336"/>
            </a:xfrm>
            <a:prstGeom prst="homePlate">
              <a:avLst>
                <a:gd name="adj" fmla="val 0"/>
              </a:avLst>
            </a:prstGeom>
            <a:solidFill>
              <a:srgbClr val="F5822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800" b="1" kern="0" dirty="0" smtClean="0">
                  <a:solidFill>
                    <a:srgbClr val="FFFFFF"/>
                  </a:solidFill>
                  <a:latin typeface="Trebuchet MS"/>
                  <a:ea typeface="ＭＳ Ｐゴシック" pitchFamily="-106" charset="-128"/>
                  <a:cs typeface="Trebuchet MS"/>
                </a:rPr>
                <a:t>Tactic</a:t>
              </a:r>
              <a:endPara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  <p:sp>
          <p:nvSpPr>
            <p:cNvPr id="48" name="Pentagon 47"/>
            <p:cNvSpPr/>
            <p:nvPr/>
          </p:nvSpPr>
          <p:spPr bwMode="auto">
            <a:xfrm rot="18092505">
              <a:off x="3223776" y="896012"/>
              <a:ext cx="1078776" cy="397347"/>
            </a:xfrm>
            <a:prstGeom prst="homePlate">
              <a:avLst>
                <a:gd name="adj" fmla="val 0"/>
              </a:avLst>
            </a:prstGeom>
            <a:solidFill>
              <a:srgbClr val="D4752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endParaRPr>
            </a:p>
          </p:txBody>
        </p:sp>
        <p:sp>
          <p:nvSpPr>
            <p:cNvPr id="49" name="Pentagon 48"/>
            <p:cNvSpPr/>
            <p:nvPr/>
          </p:nvSpPr>
          <p:spPr bwMode="auto">
            <a:xfrm rot="18092505">
              <a:off x="2192727" y="1128002"/>
              <a:ext cx="761436" cy="397347"/>
            </a:xfrm>
            <a:prstGeom prst="homePlate">
              <a:avLst>
                <a:gd name="adj" fmla="val 0"/>
              </a:avLst>
            </a:prstGeom>
            <a:solidFill>
              <a:srgbClr val="D4752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endParaRPr>
            </a:p>
          </p:txBody>
        </p:sp>
        <p:sp>
          <p:nvSpPr>
            <p:cNvPr id="50" name="Pentagon 49"/>
            <p:cNvSpPr/>
            <p:nvPr/>
          </p:nvSpPr>
          <p:spPr bwMode="auto">
            <a:xfrm>
              <a:off x="876905" y="1274938"/>
              <a:ext cx="1735998" cy="754338"/>
            </a:xfrm>
            <a:prstGeom prst="homePlate">
              <a:avLst>
                <a:gd name="adj" fmla="val 29032"/>
              </a:avLst>
            </a:prstGeom>
            <a:solidFill>
              <a:srgbClr val="D4752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r"/>
              <a:endPara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  <p:sp>
          <p:nvSpPr>
            <p:cNvPr id="51" name="Pentagon 50"/>
            <p:cNvSpPr/>
            <p:nvPr/>
          </p:nvSpPr>
          <p:spPr bwMode="auto">
            <a:xfrm rot="414377">
              <a:off x="908570" y="1496860"/>
              <a:ext cx="790924" cy="584014"/>
            </a:xfrm>
            <a:prstGeom prst="homePlate">
              <a:avLst>
                <a:gd name="adj" fmla="val 29032"/>
              </a:avLst>
            </a:prstGeom>
            <a:solidFill>
              <a:srgbClr val="323E48">
                <a:alpha val="11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65100">
                <a:srgbClr val="323E48">
                  <a:alpha val="26000"/>
                </a:srgbClr>
              </a:glow>
              <a:softEdge rad="1016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52" name="Pentagon 51"/>
            <p:cNvSpPr/>
            <p:nvPr/>
          </p:nvSpPr>
          <p:spPr bwMode="auto">
            <a:xfrm rot="19236475">
              <a:off x="525342" y="1042933"/>
              <a:ext cx="1000146" cy="754336"/>
            </a:xfrm>
            <a:prstGeom prst="homePlate">
              <a:avLst>
                <a:gd name="adj" fmla="val 29032"/>
              </a:avLst>
            </a:prstGeom>
            <a:solidFill>
              <a:srgbClr val="F5822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MS PGothic" pitchFamily="34" charset="-128"/>
                </a:rPr>
                <a:t>Close</a:t>
              </a:r>
            </a:p>
          </p:txBody>
        </p:sp>
        <p:sp>
          <p:nvSpPr>
            <p:cNvPr id="53" name="Pentagon 52"/>
            <p:cNvSpPr/>
            <p:nvPr/>
          </p:nvSpPr>
          <p:spPr bwMode="auto">
            <a:xfrm>
              <a:off x="2603851" y="901095"/>
              <a:ext cx="1042864" cy="754336"/>
            </a:xfrm>
            <a:prstGeom prst="homePlate">
              <a:avLst>
                <a:gd name="adj" fmla="val 0"/>
              </a:avLst>
            </a:prstGeom>
            <a:solidFill>
              <a:srgbClr val="F5822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800" b="1" kern="0" dirty="0" smtClean="0">
                  <a:solidFill>
                    <a:srgbClr val="FFFFFF"/>
                  </a:solidFill>
                  <a:latin typeface="Trebuchet MS"/>
                  <a:ea typeface="ＭＳ Ｐゴシック" pitchFamily="-106" charset="-128"/>
                  <a:cs typeface="Trebuchet MS"/>
                </a:rPr>
                <a:t>Tactic</a:t>
              </a:r>
              <a:endPara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  <p:sp>
          <p:nvSpPr>
            <p:cNvPr id="54" name="Pentagon 53"/>
            <p:cNvSpPr/>
            <p:nvPr/>
          </p:nvSpPr>
          <p:spPr bwMode="auto">
            <a:xfrm>
              <a:off x="3873851" y="526779"/>
              <a:ext cx="1042864" cy="754336"/>
            </a:xfrm>
            <a:prstGeom prst="homePlate">
              <a:avLst>
                <a:gd name="adj" fmla="val 0"/>
              </a:avLst>
            </a:prstGeom>
            <a:solidFill>
              <a:srgbClr val="F5822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800" b="1" kern="0" dirty="0" smtClean="0">
                  <a:solidFill>
                    <a:srgbClr val="FFFFFF"/>
                  </a:solidFill>
                  <a:latin typeface="Trebuchet MS"/>
                  <a:ea typeface="ＭＳ Ｐゴシック" pitchFamily="-106" charset="-128"/>
                  <a:cs typeface="Trebuchet MS"/>
                </a:rPr>
                <a:t>Tactic</a:t>
              </a:r>
              <a:endPara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669871" y="2389657"/>
            <a:ext cx="5784248" cy="1928957"/>
            <a:chOff x="525342" y="-227221"/>
            <a:chExt cx="6921145" cy="2308095"/>
          </a:xfrm>
        </p:grpSpPr>
        <p:sp>
          <p:nvSpPr>
            <p:cNvPr id="69" name="Pentagon 68"/>
            <p:cNvSpPr/>
            <p:nvPr/>
          </p:nvSpPr>
          <p:spPr bwMode="auto">
            <a:xfrm rot="18092505">
              <a:off x="5753548" y="142012"/>
              <a:ext cx="1078776" cy="397347"/>
            </a:xfrm>
            <a:prstGeom prst="homePlate">
              <a:avLst>
                <a:gd name="adj" fmla="val 0"/>
              </a:avLst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endParaRPr>
            </a:p>
          </p:txBody>
        </p:sp>
        <p:sp>
          <p:nvSpPr>
            <p:cNvPr id="70" name="Pentagon 69"/>
            <p:cNvSpPr/>
            <p:nvPr/>
          </p:nvSpPr>
          <p:spPr bwMode="auto">
            <a:xfrm>
              <a:off x="6403623" y="-227221"/>
              <a:ext cx="1042864" cy="754336"/>
            </a:xfrm>
            <a:prstGeom prst="homePlate">
              <a:avLst>
                <a:gd name="adj" fmla="val 0"/>
              </a:avLst>
            </a:prstGeom>
            <a:solidFill>
              <a:srgbClr val="323E4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800" b="1" kern="0" dirty="0" smtClean="0">
                  <a:solidFill>
                    <a:srgbClr val="FFFFFF"/>
                  </a:solidFill>
                  <a:latin typeface="Trebuchet MS"/>
                  <a:ea typeface="ＭＳ Ｐゴシック" pitchFamily="-106" charset="-128"/>
                  <a:cs typeface="Trebuchet MS"/>
                </a:rPr>
                <a:t>Tactic</a:t>
              </a:r>
              <a:endPara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  <p:sp>
          <p:nvSpPr>
            <p:cNvPr id="71" name="Pentagon 70"/>
            <p:cNvSpPr/>
            <p:nvPr/>
          </p:nvSpPr>
          <p:spPr bwMode="auto">
            <a:xfrm rot="18092505">
              <a:off x="4489319" y="517240"/>
              <a:ext cx="1078776" cy="397347"/>
            </a:xfrm>
            <a:prstGeom prst="homePlate">
              <a:avLst>
                <a:gd name="adj" fmla="val 0"/>
              </a:avLst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endParaRPr>
            </a:p>
          </p:txBody>
        </p:sp>
        <p:sp>
          <p:nvSpPr>
            <p:cNvPr id="72" name="Pentagon 71"/>
            <p:cNvSpPr/>
            <p:nvPr/>
          </p:nvSpPr>
          <p:spPr bwMode="auto">
            <a:xfrm>
              <a:off x="5139394" y="148007"/>
              <a:ext cx="1042864" cy="754336"/>
            </a:xfrm>
            <a:prstGeom prst="homePlate">
              <a:avLst>
                <a:gd name="adj" fmla="val 0"/>
              </a:avLst>
            </a:prstGeom>
            <a:solidFill>
              <a:srgbClr val="323E4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800" b="1" kern="0" dirty="0" smtClean="0">
                  <a:solidFill>
                    <a:srgbClr val="FFFFFF"/>
                  </a:solidFill>
                  <a:latin typeface="Trebuchet MS"/>
                  <a:ea typeface="ＭＳ Ｐゴシック" pitchFamily="-106" charset="-128"/>
                  <a:cs typeface="Trebuchet MS"/>
                </a:rPr>
                <a:t>Tactic</a:t>
              </a:r>
              <a:endPara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  <p:sp>
          <p:nvSpPr>
            <p:cNvPr id="73" name="Pentagon 72"/>
            <p:cNvSpPr/>
            <p:nvPr/>
          </p:nvSpPr>
          <p:spPr bwMode="auto">
            <a:xfrm rot="18092505">
              <a:off x="3223776" y="896012"/>
              <a:ext cx="1078776" cy="397347"/>
            </a:xfrm>
            <a:prstGeom prst="homePlate">
              <a:avLst>
                <a:gd name="adj" fmla="val 0"/>
              </a:avLst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endParaRPr>
            </a:p>
          </p:txBody>
        </p:sp>
        <p:sp>
          <p:nvSpPr>
            <p:cNvPr id="74" name="Pentagon 73"/>
            <p:cNvSpPr/>
            <p:nvPr/>
          </p:nvSpPr>
          <p:spPr bwMode="auto">
            <a:xfrm rot="18092505">
              <a:off x="2192727" y="1128002"/>
              <a:ext cx="761436" cy="397347"/>
            </a:xfrm>
            <a:prstGeom prst="homePlate">
              <a:avLst>
                <a:gd name="adj" fmla="val 0"/>
              </a:avLst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endParaRPr>
            </a:p>
          </p:txBody>
        </p:sp>
        <p:sp>
          <p:nvSpPr>
            <p:cNvPr id="75" name="Pentagon 74"/>
            <p:cNvSpPr/>
            <p:nvPr/>
          </p:nvSpPr>
          <p:spPr bwMode="auto">
            <a:xfrm>
              <a:off x="876905" y="1274938"/>
              <a:ext cx="1735998" cy="754338"/>
            </a:xfrm>
            <a:prstGeom prst="homePlate">
              <a:avLst>
                <a:gd name="adj" fmla="val 29032"/>
              </a:avLst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r"/>
              <a:endPara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  <p:sp>
          <p:nvSpPr>
            <p:cNvPr id="76" name="Pentagon 75"/>
            <p:cNvSpPr/>
            <p:nvPr/>
          </p:nvSpPr>
          <p:spPr bwMode="auto">
            <a:xfrm rot="414377">
              <a:off x="908570" y="1496860"/>
              <a:ext cx="790924" cy="584014"/>
            </a:xfrm>
            <a:prstGeom prst="homePlate">
              <a:avLst>
                <a:gd name="adj" fmla="val 29032"/>
              </a:avLst>
            </a:prstGeom>
            <a:solidFill>
              <a:srgbClr val="323E48">
                <a:alpha val="11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65100">
                <a:srgbClr val="323E48">
                  <a:alpha val="26000"/>
                </a:srgbClr>
              </a:glow>
              <a:softEdge rad="1016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77" name="Pentagon 76"/>
            <p:cNvSpPr/>
            <p:nvPr/>
          </p:nvSpPr>
          <p:spPr bwMode="auto">
            <a:xfrm rot="19236475">
              <a:off x="525342" y="1042933"/>
              <a:ext cx="1000146" cy="754336"/>
            </a:xfrm>
            <a:prstGeom prst="homePlate">
              <a:avLst>
                <a:gd name="adj" fmla="val 29032"/>
              </a:avLst>
            </a:prstGeom>
            <a:solidFill>
              <a:srgbClr val="323E4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kumimoji="0" lang="en-US" sz="1200" b="1" i="0" u="none" strike="noStrike" cap="none" spc="-6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MS PGothic" pitchFamily="34" charset="-128"/>
                </a:rPr>
                <a:t>Product Releases</a:t>
              </a:r>
            </a:p>
          </p:txBody>
        </p:sp>
        <p:sp>
          <p:nvSpPr>
            <p:cNvPr id="78" name="Pentagon 77"/>
            <p:cNvSpPr/>
            <p:nvPr/>
          </p:nvSpPr>
          <p:spPr bwMode="auto">
            <a:xfrm>
              <a:off x="2603851" y="901095"/>
              <a:ext cx="1042864" cy="754336"/>
            </a:xfrm>
            <a:prstGeom prst="homePlate">
              <a:avLst>
                <a:gd name="adj" fmla="val 0"/>
              </a:avLst>
            </a:prstGeom>
            <a:solidFill>
              <a:srgbClr val="323E4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800" b="1" kern="0" dirty="0" smtClean="0">
                  <a:solidFill>
                    <a:srgbClr val="FFFFFF"/>
                  </a:solidFill>
                  <a:latin typeface="Trebuchet MS"/>
                  <a:ea typeface="ＭＳ Ｐゴシック" pitchFamily="-106" charset="-128"/>
                  <a:cs typeface="Trebuchet MS"/>
                </a:rPr>
                <a:t>Tactic</a:t>
              </a:r>
              <a:endPara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  <p:sp>
          <p:nvSpPr>
            <p:cNvPr id="79" name="Pentagon 78"/>
            <p:cNvSpPr/>
            <p:nvPr/>
          </p:nvSpPr>
          <p:spPr bwMode="auto">
            <a:xfrm>
              <a:off x="3873851" y="526779"/>
              <a:ext cx="1042864" cy="754336"/>
            </a:xfrm>
            <a:prstGeom prst="homePlate">
              <a:avLst>
                <a:gd name="adj" fmla="val 0"/>
              </a:avLst>
            </a:prstGeom>
            <a:solidFill>
              <a:srgbClr val="323E4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800" b="1" kern="0" dirty="0" smtClean="0">
                  <a:solidFill>
                    <a:srgbClr val="FFFFFF"/>
                  </a:solidFill>
                  <a:latin typeface="Trebuchet MS"/>
                  <a:ea typeface="ＭＳ Ｐゴシック" pitchFamily="-106" charset="-128"/>
                  <a:cs typeface="Trebuchet MS"/>
                </a:rPr>
                <a:t>Tactic</a:t>
              </a:r>
              <a:endPara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669871" y="3117017"/>
            <a:ext cx="5784248" cy="1928957"/>
            <a:chOff x="525342" y="-227221"/>
            <a:chExt cx="6921145" cy="2308095"/>
          </a:xfrm>
        </p:grpSpPr>
        <p:sp>
          <p:nvSpPr>
            <p:cNvPr id="81" name="Pentagon 80"/>
            <p:cNvSpPr/>
            <p:nvPr/>
          </p:nvSpPr>
          <p:spPr bwMode="auto">
            <a:xfrm rot="18092505">
              <a:off x="5753548" y="142012"/>
              <a:ext cx="1078776" cy="397347"/>
            </a:xfrm>
            <a:prstGeom prst="homePlate">
              <a:avLst>
                <a:gd name="adj" fmla="val 0"/>
              </a:avLst>
            </a:prstGeom>
            <a:solidFill>
              <a:srgbClr val="5A54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endParaRPr>
            </a:p>
          </p:txBody>
        </p:sp>
        <p:sp>
          <p:nvSpPr>
            <p:cNvPr id="82" name="Pentagon 81"/>
            <p:cNvSpPr/>
            <p:nvPr/>
          </p:nvSpPr>
          <p:spPr bwMode="auto">
            <a:xfrm>
              <a:off x="6403623" y="-227221"/>
              <a:ext cx="1042864" cy="754336"/>
            </a:xfrm>
            <a:prstGeom prst="homePlate">
              <a:avLst>
                <a:gd name="adj" fmla="val 0"/>
              </a:avLst>
            </a:prstGeom>
            <a:solidFill>
              <a:srgbClr val="8C70C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800" b="1" kern="0" dirty="0" smtClean="0">
                  <a:solidFill>
                    <a:srgbClr val="FFFFFF"/>
                  </a:solidFill>
                  <a:latin typeface="Trebuchet MS"/>
                  <a:ea typeface="ＭＳ Ｐゴシック" pitchFamily="-106" charset="-128"/>
                  <a:cs typeface="Trebuchet MS"/>
                </a:rPr>
                <a:t>Tactic</a:t>
              </a:r>
              <a:endPara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  <p:sp>
          <p:nvSpPr>
            <p:cNvPr id="83" name="Pentagon 82"/>
            <p:cNvSpPr/>
            <p:nvPr/>
          </p:nvSpPr>
          <p:spPr bwMode="auto">
            <a:xfrm rot="18092505">
              <a:off x="4489319" y="517240"/>
              <a:ext cx="1078776" cy="397347"/>
            </a:xfrm>
            <a:prstGeom prst="homePlate">
              <a:avLst>
                <a:gd name="adj" fmla="val 0"/>
              </a:avLst>
            </a:prstGeom>
            <a:solidFill>
              <a:srgbClr val="5A54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endParaRPr>
            </a:p>
          </p:txBody>
        </p:sp>
        <p:sp>
          <p:nvSpPr>
            <p:cNvPr id="84" name="Pentagon 83"/>
            <p:cNvSpPr/>
            <p:nvPr/>
          </p:nvSpPr>
          <p:spPr bwMode="auto">
            <a:xfrm>
              <a:off x="5139394" y="148007"/>
              <a:ext cx="1042864" cy="754336"/>
            </a:xfrm>
            <a:prstGeom prst="homePlate">
              <a:avLst>
                <a:gd name="adj" fmla="val 0"/>
              </a:avLst>
            </a:prstGeom>
            <a:solidFill>
              <a:srgbClr val="8C70C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800" b="1" kern="0" dirty="0" smtClean="0">
                  <a:solidFill>
                    <a:srgbClr val="FFFFFF"/>
                  </a:solidFill>
                  <a:latin typeface="Trebuchet MS"/>
                  <a:ea typeface="ＭＳ Ｐゴシック" pitchFamily="-106" charset="-128"/>
                  <a:cs typeface="Trebuchet MS"/>
                </a:rPr>
                <a:t>Tactic</a:t>
              </a:r>
              <a:endPara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  <p:sp>
          <p:nvSpPr>
            <p:cNvPr id="85" name="Pentagon 84"/>
            <p:cNvSpPr/>
            <p:nvPr/>
          </p:nvSpPr>
          <p:spPr bwMode="auto">
            <a:xfrm rot="18092505">
              <a:off x="3223776" y="896012"/>
              <a:ext cx="1078776" cy="397347"/>
            </a:xfrm>
            <a:prstGeom prst="homePlate">
              <a:avLst>
                <a:gd name="adj" fmla="val 0"/>
              </a:avLst>
            </a:prstGeom>
            <a:solidFill>
              <a:srgbClr val="5A54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endParaRPr>
            </a:p>
          </p:txBody>
        </p:sp>
        <p:sp>
          <p:nvSpPr>
            <p:cNvPr id="86" name="Pentagon 85"/>
            <p:cNvSpPr/>
            <p:nvPr/>
          </p:nvSpPr>
          <p:spPr bwMode="auto">
            <a:xfrm rot="18092505">
              <a:off x="2192727" y="1128002"/>
              <a:ext cx="761436" cy="397347"/>
            </a:xfrm>
            <a:prstGeom prst="homePlate">
              <a:avLst>
                <a:gd name="adj" fmla="val 0"/>
              </a:avLst>
            </a:prstGeom>
            <a:solidFill>
              <a:srgbClr val="5A54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endParaRPr>
            </a:p>
          </p:txBody>
        </p:sp>
        <p:sp>
          <p:nvSpPr>
            <p:cNvPr id="87" name="Pentagon 86"/>
            <p:cNvSpPr/>
            <p:nvPr/>
          </p:nvSpPr>
          <p:spPr bwMode="auto">
            <a:xfrm>
              <a:off x="876905" y="1274938"/>
              <a:ext cx="1735998" cy="754338"/>
            </a:xfrm>
            <a:prstGeom prst="homePlate">
              <a:avLst>
                <a:gd name="adj" fmla="val 29032"/>
              </a:avLst>
            </a:prstGeom>
            <a:solidFill>
              <a:srgbClr val="5A54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r"/>
              <a:endPara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  <p:sp>
          <p:nvSpPr>
            <p:cNvPr id="88" name="Pentagon 87"/>
            <p:cNvSpPr/>
            <p:nvPr/>
          </p:nvSpPr>
          <p:spPr bwMode="auto">
            <a:xfrm rot="414377">
              <a:off x="908570" y="1496860"/>
              <a:ext cx="790924" cy="584014"/>
            </a:xfrm>
            <a:prstGeom prst="homePlate">
              <a:avLst>
                <a:gd name="adj" fmla="val 29032"/>
              </a:avLst>
            </a:prstGeom>
            <a:solidFill>
              <a:srgbClr val="323E48">
                <a:alpha val="11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65100">
                <a:srgbClr val="323E48">
                  <a:alpha val="26000"/>
                </a:srgbClr>
              </a:glow>
              <a:softEdge rad="1016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89" name="Pentagon 88"/>
            <p:cNvSpPr/>
            <p:nvPr/>
          </p:nvSpPr>
          <p:spPr bwMode="auto">
            <a:xfrm rot="19236475">
              <a:off x="525342" y="1042933"/>
              <a:ext cx="1000146" cy="754336"/>
            </a:xfrm>
            <a:prstGeom prst="homePlate">
              <a:avLst>
                <a:gd name="adj" fmla="val 29032"/>
              </a:avLst>
            </a:prstGeom>
            <a:solidFill>
              <a:srgbClr val="8C70C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200" b="1" spc="-60" dirty="0" smtClean="0">
                  <a:solidFill>
                    <a:schemeClr val="bg1"/>
                  </a:solidFill>
                  <a:ea typeface="MS PGothic" pitchFamily="34" charset="-128"/>
                </a:rPr>
                <a:t>Loyalty</a:t>
              </a:r>
            </a:p>
            <a:p>
              <a:pPr algn="ctr" eaLnBrk="0" hangingPunct="0"/>
              <a:r>
                <a:rPr kumimoji="0" lang="en-US" sz="900" b="1" i="0" u="none" strike="noStrike" cap="none" spc="-6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MS PGothic" pitchFamily="34" charset="-128"/>
                </a:rPr>
                <a:t>(optional)</a:t>
              </a:r>
              <a:endPara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endParaRPr>
            </a:p>
          </p:txBody>
        </p:sp>
        <p:sp>
          <p:nvSpPr>
            <p:cNvPr id="90" name="Pentagon 89"/>
            <p:cNvSpPr/>
            <p:nvPr/>
          </p:nvSpPr>
          <p:spPr bwMode="auto">
            <a:xfrm>
              <a:off x="2603851" y="901095"/>
              <a:ext cx="1042864" cy="754336"/>
            </a:xfrm>
            <a:prstGeom prst="homePlate">
              <a:avLst>
                <a:gd name="adj" fmla="val 0"/>
              </a:avLst>
            </a:prstGeom>
            <a:solidFill>
              <a:srgbClr val="8C70C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800" b="1" kern="0" dirty="0" smtClean="0">
                  <a:solidFill>
                    <a:srgbClr val="FFFFFF"/>
                  </a:solidFill>
                  <a:latin typeface="Trebuchet MS"/>
                  <a:ea typeface="ＭＳ Ｐゴシック" pitchFamily="-106" charset="-128"/>
                  <a:cs typeface="Trebuchet MS"/>
                </a:rPr>
                <a:t>Tactic</a:t>
              </a:r>
              <a:endPara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  <p:sp>
          <p:nvSpPr>
            <p:cNvPr id="91" name="Pentagon 90"/>
            <p:cNvSpPr/>
            <p:nvPr/>
          </p:nvSpPr>
          <p:spPr bwMode="auto">
            <a:xfrm>
              <a:off x="3873851" y="526779"/>
              <a:ext cx="1042864" cy="754336"/>
            </a:xfrm>
            <a:prstGeom prst="homePlate">
              <a:avLst>
                <a:gd name="adj" fmla="val 0"/>
              </a:avLst>
            </a:prstGeom>
            <a:solidFill>
              <a:srgbClr val="8C70C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800" b="1" kern="0" dirty="0" smtClean="0">
                  <a:solidFill>
                    <a:srgbClr val="FFFFFF"/>
                  </a:solidFill>
                  <a:latin typeface="Trebuchet MS"/>
                  <a:ea typeface="ＭＳ Ｐゴシック" pitchFamily="-106" charset="-128"/>
                  <a:cs typeface="Trebuchet MS"/>
                </a:rPr>
                <a:t>Tactic</a:t>
              </a:r>
              <a:endPara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</p:grpSp>
      <p:sp>
        <p:nvSpPr>
          <p:cNvPr id="92" name="Title 1"/>
          <p:cNvSpPr txBox="1">
            <a:spLocks/>
          </p:cNvSpPr>
          <p:nvPr/>
        </p:nvSpPr>
        <p:spPr bwMode="auto">
          <a:xfrm>
            <a:off x="3572763" y="4748890"/>
            <a:ext cx="527403" cy="456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000" b="1" kern="0" dirty="0" smtClean="0">
                <a:solidFill>
                  <a:srgbClr val="323E48"/>
                </a:solidFill>
                <a:latin typeface="Trebuchet MS"/>
                <a:ea typeface="ＭＳ Ｐゴシック" pitchFamily="-106" charset="-128"/>
                <a:cs typeface="Trebuchet MS"/>
              </a:rPr>
              <a:t>Q1</a:t>
            </a:r>
            <a:endParaRPr lang="en-US" sz="2000" b="1" kern="0" dirty="0">
              <a:solidFill>
                <a:srgbClr val="323E48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93" name="Title 1"/>
          <p:cNvSpPr txBox="1">
            <a:spLocks/>
          </p:cNvSpPr>
          <p:nvPr/>
        </p:nvSpPr>
        <p:spPr bwMode="auto">
          <a:xfrm>
            <a:off x="4640717" y="4460253"/>
            <a:ext cx="527403" cy="456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000" b="1" kern="0" dirty="0" smtClean="0">
                <a:solidFill>
                  <a:srgbClr val="323E48"/>
                </a:solidFill>
                <a:latin typeface="Trebuchet MS"/>
                <a:ea typeface="ＭＳ Ｐゴシック" pitchFamily="-106" charset="-128"/>
                <a:cs typeface="Trebuchet MS"/>
              </a:rPr>
              <a:t>Q2</a:t>
            </a:r>
            <a:endParaRPr lang="en-US" sz="2000" b="1" kern="0" dirty="0">
              <a:solidFill>
                <a:srgbClr val="323E48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94" name="Title 1"/>
          <p:cNvSpPr txBox="1">
            <a:spLocks/>
          </p:cNvSpPr>
          <p:nvPr/>
        </p:nvSpPr>
        <p:spPr bwMode="auto">
          <a:xfrm>
            <a:off x="5697126" y="4136980"/>
            <a:ext cx="527403" cy="456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000" b="1" kern="0" dirty="0" smtClean="0">
                <a:solidFill>
                  <a:srgbClr val="323E48"/>
                </a:solidFill>
                <a:latin typeface="Trebuchet MS"/>
                <a:ea typeface="ＭＳ Ｐゴシック" pitchFamily="-106" charset="-128"/>
                <a:cs typeface="Trebuchet MS"/>
              </a:rPr>
              <a:t>Q3</a:t>
            </a:r>
            <a:endParaRPr lang="en-US" sz="2000" b="1" kern="0" dirty="0">
              <a:solidFill>
                <a:srgbClr val="323E48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95" name="Title 1"/>
          <p:cNvSpPr txBox="1">
            <a:spLocks/>
          </p:cNvSpPr>
          <p:nvPr/>
        </p:nvSpPr>
        <p:spPr bwMode="auto">
          <a:xfrm>
            <a:off x="6753535" y="3819480"/>
            <a:ext cx="527403" cy="456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000" b="1" kern="0" dirty="0" smtClean="0">
                <a:solidFill>
                  <a:srgbClr val="323E48"/>
                </a:solidFill>
                <a:latin typeface="Trebuchet MS"/>
                <a:ea typeface="ＭＳ Ｐゴシック" pitchFamily="-106" charset="-128"/>
                <a:cs typeface="Trebuchet MS"/>
              </a:rPr>
              <a:t>Q4</a:t>
            </a:r>
            <a:endParaRPr lang="en-US" sz="2000" b="1" kern="0" dirty="0">
              <a:solidFill>
                <a:srgbClr val="323E48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195355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076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&gt;&lt;key val=&quot;2&quot;/&gt;&lt;elem&gt;&lt;m_nPartnerID val=&quot;530&quot;/&gt;&lt;m_nIndex val=&quot;6&quot;/&gt;&lt;/elem&gt;&lt;/m_mapectfillschemeMRU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272"/>
</p:tagLst>
</file>

<file path=ppt/theme/theme1.xml><?xml version="1.0" encoding="utf-8"?>
<a:theme xmlns:a="http://schemas.openxmlformats.org/drawingml/2006/main" name="2013 PPT Template">
  <a:themeElements>
    <a:clrScheme name="marketo">
      <a:dk1>
        <a:srgbClr val="755AA0"/>
      </a:dk1>
      <a:lt1>
        <a:srgbClr val="FFFFFF"/>
      </a:lt1>
      <a:dk2>
        <a:srgbClr val="45555F"/>
      </a:dk2>
      <a:lt2>
        <a:srgbClr val="808080"/>
      </a:lt2>
      <a:accent1>
        <a:srgbClr val="716FB3"/>
      </a:accent1>
      <a:accent2>
        <a:srgbClr val="FF8000"/>
      </a:accent2>
      <a:accent3>
        <a:srgbClr val="FFFFFF"/>
      </a:accent3>
      <a:accent4>
        <a:srgbClr val="181818"/>
      </a:accent4>
      <a:accent5>
        <a:srgbClr val="BBBBD6"/>
      </a:accent5>
      <a:accent6>
        <a:srgbClr val="E77300"/>
      </a:accent6>
      <a:hlink>
        <a:srgbClr val="716FB3"/>
      </a:hlink>
      <a:folHlink>
        <a:srgbClr val="716FB3"/>
      </a:folHlink>
    </a:clrScheme>
    <a:fontScheme name="Blank Presentation">
      <a:majorFont>
        <a:latin typeface="Trebuchet MS"/>
        <a:ea typeface="MS PGothic"/>
        <a:cs typeface=""/>
      </a:majorFont>
      <a:minorFont>
        <a:latin typeface="Trebuchet MS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="" xmlns:ma14="http://schemas.microsoft.com/office/mac/drawingml/2011/main" val="1"/>
          </a:ext>
        </a:extLst>
      </a:spPr>
      <a:bodyPr vert="horz" wrap="square" lIns="91419" tIns="45710" rIns="91419" bIns="45710" numCol="1" anchor="t" anchorCtr="0" compatLnSpc="1">
        <a:prstTxWarp prst="textNoShape">
          <a:avLst/>
        </a:prstTxWarp>
      </a:bodyPr>
      <a:lstStyle>
        <a:defPPr>
          <a:defRPr sz="3600" b="1" kern="0" dirty="0">
            <a:solidFill>
              <a:srgbClr val="8C70C9"/>
            </a:solidFill>
            <a:latin typeface="Trebuchet MS"/>
            <a:ea typeface="ＭＳ Ｐゴシック" pitchFamily="-106" charset="-128"/>
            <a:cs typeface="Trebuchet MS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2013 PPT Template">
  <a:themeElements>
    <a:clrScheme name="Marketo">
      <a:dk1>
        <a:srgbClr val="1E1E1E"/>
      </a:dk1>
      <a:lt1>
        <a:srgbClr val="FFFFFF"/>
      </a:lt1>
      <a:dk2>
        <a:srgbClr val="45555F"/>
      </a:dk2>
      <a:lt2>
        <a:srgbClr val="808080"/>
      </a:lt2>
      <a:accent1>
        <a:srgbClr val="716FB3"/>
      </a:accent1>
      <a:accent2>
        <a:srgbClr val="FF8000"/>
      </a:accent2>
      <a:accent3>
        <a:srgbClr val="FFFFFF"/>
      </a:accent3>
      <a:accent4>
        <a:srgbClr val="181818"/>
      </a:accent4>
      <a:accent5>
        <a:srgbClr val="BBBBD6"/>
      </a:accent5>
      <a:accent6>
        <a:srgbClr val="E77300"/>
      </a:accent6>
      <a:hlink>
        <a:srgbClr val="716FB3"/>
      </a:hlink>
      <a:folHlink>
        <a:srgbClr val="716FB3"/>
      </a:folHlink>
    </a:clrScheme>
    <a:fontScheme name="Blank Presentation">
      <a:majorFont>
        <a:latin typeface="Trebuchet MS"/>
        <a:ea typeface="MS PGothic"/>
        <a:cs typeface=""/>
      </a:majorFont>
      <a:minorFont>
        <a:latin typeface="Trebuchet MS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16791</TotalTime>
  <Words>857</Words>
  <Application>Microsoft Office PowerPoint</Application>
  <PresentationFormat>On-screen Show (16:9)</PresentationFormat>
  <Paragraphs>383</Paragraphs>
  <Slides>20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2013 PPT Template</vt:lpstr>
      <vt:lpstr>1_2013 PPT Template</vt:lpstr>
      <vt:lpstr>Program Plan For B2B Marketers</vt:lpstr>
      <vt:lpstr>Overall Marketing Planning </vt:lpstr>
      <vt:lpstr>PowerPoint Presentation</vt:lpstr>
      <vt:lpstr>PowerPoint Presentation</vt:lpstr>
      <vt:lpstr>Marketing Program Planning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Content Initiative Planning</vt:lpstr>
      <vt:lpstr>PowerPoint Presentation</vt:lpstr>
      <vt:lpstr>PowerPoint Presentation</vt:lpstr>
      <vt:lpstr>Event Planning</vt:lpstr>
      <vt:lpstr>PowerPoint Presentation</vt:lpstr>
      <vt:lpstr>PowerPoint Presentation</vt:lpstr>
      <vt:lpstr>The End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Danielle Schaumburg</dc:creator>
  <cp:lastModifiedBy>JW Owens</cp:lastModifiedBy>
  <cp:revision>305</cp:revision>
  <cp:lastPrinted>2011-04-20T19:02:59Z</cp:lastPrinted>
  <dcterms:created xsi:type="dcterms:W3CDTF">2014-01-08T21:55:13Z</dcterms:created>
  <dcterms:modified xsi:type="dcterms:W3CDTF">2019-08-14T16:29:45Z</dcterms:modified>
</cp:coreProperties>
</file>